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56"/>
  </p:notesMasterIdLst>
  <p:handoutMasterIdLst>
    <p:handoutMasterId r:id="rId57"/>
  </p:handoutMasterIdLst>
  <p:sldIdLst>
    <p:sldId id="258" r:id="rId7"/>
    <p:sldId id="444" r:id="rId8"/>
    <p:sldId id="355" r:id="rId9"/>
    <p:sldId id="356" r:id="rId10"/>
    <p:sldId id="435" r:id="rId11"/>
    <p:sldId id="434" r:id="rId12"/>
    <p:sldId id="394" r:id="rId13"/>
    <p:sldId id="398" r:id="rId14"/>
    <p:sldId id="399" r:id="rId15"/>
    <p:sldId id="404" r:id="rId16"/>
    <p:sldId id="405" r:id="rId17"/>
    <p:sldId id="420" r:id="rId18"/>
    <p:sldId id="427" r:id="rId19"/>
    <p:sldId id="400" r:id="rId20"/>
    <p:sldId id="406" r:id="rId21"/>
    <p:sldId id="414" r:id="rId22"/>
    <p:sldId id="415" r:id="rId23"/>
    <p:sldId id="416" r:id="rId24"/>
    <p:sldId id="417" r:id="rId25"/>
    <p:sldId id="413" r:id="rId26"/>
    <p:sldId id="412" r:id="rId27"/>
    <p:sldId id="418" r:id="rId28"/>
    <p:sldId id="426" r:id="rId29"/>
    <p:sldId id="409" r:id="rId30"/>
    <p:sldId id="401" r:id="rId31"/>
    <p:sldId id="440" r:id="rId32"/>
    <p:sldId id="441" r:id="rId33"/>
    <p:sldId id="408" r:id="rId34"/>
    <p:sldId id="436" r:id="rId35"/>
    <p:sldId id="402" r:id="rId36"/>
    <p:sldId id="410" r:id="rId37"/>
    <p:sldId id="411" r:id="rId38"/>
    <p:sldId id="407" r:id="rId39"/>
    <p:sldId id="419" r:id="rId40"/>
    <p:sldId id="423" r:id="rId41"/>
    <p:sldId id="422" r:id="rId42"/>
    <p:sldId id="403" r:id="rId43"/>
    <p:sldId id="429" r:id="rId44"/>
    <p:sldId id="424" r:id="rId45"/>
    <p:sldId id="395" r:id="rId46"/>
    <p:sldId id="430" r:id="rId47"/>
    <p:sldId id="431" r:id="rId48"/>
    <p:sldId id="442" r:id="rId49"/>
    <p:sldId id="432" r:id="rId50"/>
    <p:sldId id="438" r:id="rId51"/>
    <p:sldId id="437" r:id="rId52"/>
    <p:sldId id="433" r:id="rId53"/>
    <p:sldId id="443" r:id="rId54"/>
    <p:sldId id="439" r:id="rId5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444"/>
            <p14:sldId id="355"/>
            <p14:sldId id="356"/>
            <p14:sldId id="435"/>
            <p14:sldId id="434"/>
            <p14:sldId id="394"/>
            <p14:sldId id="398"/>
            <p14:sldId id="399"/>
            <p14:sldId id="404"/>
            <p14:sldId id="405"/>
            <p14:sldId id="420"/>
            <p14:sldId id="427"/>
            <p14:sldId id="400"/>
            <p14:sldId id="406"/>
            <p14:sldId id="414"/>
            <p14:sldId id="415"/>
            <p14:sldId id="416"/>
            <p14:sldId id="417"/>
            <p14:sldId id="413"/>
            <p14:sldId id="412"/>
            <p14:sldId id="418"/>
            <p14:sldId id="426"/>
            <p14:sldId id="409"/>
            <p14:sldId id="401"/>
            <p14:sldId id="440"/>
            <p14:sldId id="441"/>
            <p14:sldId id="408"/>
            <p14:sldId id="436"/>
            <p14:sldId id="402"/>
            <p14:sldId id="410"/>
            <p14:sldId id="411"/>
            <p14:sldId id="407"/>
            <p14:sldId id="419"/>
            <p14:sldId id="423"/>
            <p14:sldId id="422"/>
            <p14:sldId id="403"/>
            <p14:sldId id="429"/>
            <p14:sldId id="424"/>
            <p14:sldId id="395"/>
            <p14:sldId id="430"/>
            <p14:sldId id="431"/>
            <p14:sldId id="442"/>
            <p14:sldId id="432"/>
            <p14:sldId id="438"/>
            <p14:sldId id="437"/>
            <p14:sldId id="433"/>
            <p14:sldId id="443"/>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42" autoAdjust="0"/>
    <p:restoredTop sz="96323" autoAdjust="0"/>
  </p:normalViewPr>
  <p:slideViewPr>
    <p:cSldViewPr>
      <p:cViewPr varScale="1">
        <p:scale>
          <a:sx n="69" d="100"/>
          <a:sy n="69" d="100"/>
        </p:scale>
        <p:origin x="224" y="32"/>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11/5/2015 1:47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11/5/2015 1:47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877112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2805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41081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84423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khanacademy.org/hourofcod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informationisbeautiful.net/"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3: Understand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0959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pic>
        <p:nvPicPr>
          <p:cNvPr id="8" name="Picture 7" descr="E:\Visualizations\Siz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836" y="1217611"/>
            <a:ext cx="5715001" cy="569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8366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039789"/>
          </a:xfrm>
        </p:spPr>
        <p:txBody>
          <a:bodyPr/>
          <a:lstStyle/>
          <a:p>
            <a:pPr marL="0" indent="0">
              <a:lnSpc>
                <a:spcPct val="150000"/>
              </a:lnSpc>
              <a:buNone/>
            </a:pPr>
            <a:r>
              <a:rPr lang="en-US" dirty="0" smtClean="0"/>
              <a:t>Area (rectangles or circles)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1026" name="Picture 2" descr="Job Gains By Presidential Tenure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237" y="295273"/>
            <a:ext cx="3886200" cy="6506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0529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2" name="Picture 1"/>
          <p:cNvPicPr>
            <a:picLocks noChangeAspect="1"/>
          </p:cNvPicPr>
          <p:nvPr/>
        </p:nvPicPr>
        <p:blipFill>
          <a:blip r:embed="rId2"/>
          <a:stretch>
            <a:fillRect/>
          </a:stretch>
        </p:blipFill>
        <p:spPr>
          <a:xfrm>
            <a:off x="2255837" y="1244166"/>
            <a:ext cx="7539382" cy="4868109"/>
          </a:xfrm>
          <a:prstGeom prst="rect">
            <a:avLst/>
          </a:prstGeom>
        </p:spPr>
      </p:pic>
    </p:spTree>
    <p:extLst>
      <p:ext uri="{BB962C8B-B14F-4D97-AF65-F5344CB8AC3E}">
        <p14:creationId xmlns:p14="http://schemas.microsoft.com/office/powerpoint/2010/main" val="35109439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3200876"/>
          </a:xfrm>
        </p:spPr>
        <p:txBody>
          <a:bodyPr/>
          <a:lstStyle/>
          <a:p>
            <a:pPr marL="0" indent="0">
              <a:lnSpc>
                <a:spcPct val="150000"/>
              </a:lnSpc>
              <a:buNone/>
            </a:pPr>
            <a:r>
              <a:rPr lang="en-US" dirty="0" smtClean="0"/>
              <a:t>Any graphic software (Excel)</a:t>
            </a:r>
          </a:p>
          <a:p>
            <a:pPr marL="0" indent="0">
              <a:lnSpc>
                <a:spcPct val="150000"/>
              </a:lnSpc>
              <a:buNone/>
            </a:pPr>
            <a:r>
              <a:rPr lang="en-US" dirty="0" smtClean="0"/>
              <a:t>Algorithmic calculations from Session 1</a:t>
            </a:r>
          </a:p>
          <a:p>
            <a:pPr marL="0" indent="0">
              <a:lnSpc>
                <a:spcPct val="150000"/>
              </a:lnSpc>
              <a:buNone/>
            </a:pPr>
            <a:r>
              <a:rPr lang="en-US" dirty="0" smtClean="0"/>
              <a:t>Excel Helpers</a:t>
            </a:r>
          </a:p>
        </p:txBody>
      </p:sp>
      <p:sp>
        <p:nvSpPr>
          <p:cNvPr id="6" name="Title 5"/>
          <p:cNvSpPr>
            <a:spLocks noGrp="1"/>
          </p:cNvSpPr>
          <p:nvPr>
            <p:ph type="title"/>
          </p:nvPr>
        </p:nvSpPr>
        <p:spPr/>
        <p:txBody>
          <a:bodyPr/>
          <a:lstStyle/>
          <a:p>
            <a:r>
              <a:rPr lang="en-US" dirty="0" smtClean="0"/>
              <a:t>Size tools</a:t>
            </a:r>
            <a:endParaRPr lang="en-US" dirty="0"/>
          </a:p>
        </p:txBody>
      </p:sp>
    </p:spTree>
    <p:extLst>
      <p:ext uri="{BB962C8B-B14F-4D97-AF65-F5344CB8AC3E}">
        <p14:creationId xmlns:p14="http://schemas.microsoft.com/office/powerpoint/2010/main" val="367651155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Color</a:t>
            </a:r>
            <a:endParaRPr lang="en-US" dirty="0"/>
          </a:p>
        </p:txBody>
      </p:sp>
      <p:sp>
        <p:nvSpPr>
          <p:cNvPr id="5" name="TextBox 4"/>
          <p:cNvSpPr txBox="1"/>
          <p:nvPr/>
        </p:nvSpPr>
        <p:spPr>
          <a:xfrm>
            <a:off x="1951037" y="4030662"/>
            <a:ext cx="1295400" cy="923330"/>
          </a:xfrm>
          <a:prstGeom prst="rect">
            <a:avLst/>
          </a:prstGeom>
          <a:noFill/>
        </p:spPr>
        <p:txBody>
          <a:bodyPr wrap="square" rtlCol="0">
            <a:spAutoFit/>
          </a:bodyPr>
          <a:lstStyle/>
          <a:p>
            <a:r>
              <a:rPr lang="en-US" sz="5400" dirty="0" smtClean="0">
                <a:latin typeface="Segoe WP" pitchFamily="34" charset="0"/>
              </a:rPr>
              <a:t>0</a:t>
            </a:r>
            <a:endParaRPr lang="en-US" sz="5400" dirty="0">
              <a:latin typeface="Segoe WP" pitchFamily="34" charset="0"/>
            </a:endParaRPr>
          </a:p>
        </p:txBody>
      </p:sp>
      <p:sp>
        <p:nvSpPr>
          <p:cNvPr id="8" name="Rounded Rectangle 7"/>
          <p:cNvSpPr/>
          <p:nvPr/>
        </p:nvSpPr>
        <p:spPr>
          <a:xfrm>
            <a:off x="1951037" y="3192462"/>
            <a:ext cx="8153398" cy="8382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0036" y="4030662"/>
            <a:ext cx="1295400" cy="923330"/>
          </a:xfrm>
          <a:prstGeom prst="rect">
            <a:avLst/>
          </a:prstGeom>
          <a:noFill/>
        </p:spPr>
        <p:txBody>
          <a:bodyPr wrap="square" rtlCol="0">
            <a:spAutoFit/>
          </a:bodyPr>
          <a:lstStyle/>
          <a:p>
            <a:pPr algn="ctr"/>
            <a:r>
              <a:rPr lang="en-US" sz="5400" dirty="0" smtClean="0">
                <a:latin typeface="Segoe WP" pitchFamily="34" charset="0"/>
              </a:rPr>
              <a:t>50</a:t>
            </a:r>
            <a:endParaRPr lang="en-US" sz="5400" dirty="0">
              <a:latin typeface="Segoe WP" pitchFamily="34" charset="0"/>
            </a:endParaRPr>
          </a:p>
        </p:txBody>
      </p:sp>
      <p:sp>
        <p:nvSpPr>
          <p:cNvPr id="10" name="TextBox 9"/>
          <p:cNvSpPr txBox="1"/>
          <p:nvPr/>
        </p:nvSpPr>
        <p:spPr>
          <a:xfrm>
            <a:off x="8809035" y="4030662"/>
            <a:ext cx="1295400" cy="923330"/>
          </a:xfrm>
          <a:prstGeom prst="rect">
            <a:avLst/>
          </a:prstGeom>
          <a:noFill/>
        </p:spPr>
        <p:txBody>
          <a:bodyPr wrap="square" rtlCol="0">
            <a:spAutoFit/>
          </a:bodyPr>
          <a:lstStyle/>
          <a:p>
            <a:r>
              <a:rPr lang="en-US" sz="5400" dirty="0" smtClean="0">
                <a:latin typeface="Segoe WP" pitchFamily="34" charset="0"/>
              </a:rPr>
              <a:t>100</a:t>
            </a:r>
            <a:endParaRPr lang="en-US" sz="5400" dirty="0">
              <a:latin typeface="Segoe WP" pitchFamily="34" charset="0"/>
            </a:endParaRPr>
          </a:p>
        </p:txBody>
      </p:sp>
    </p:spTree>
    <p:extLst>
      <p:ext uri="{BB962C8B-B14F-4D97-AF65-F5344CB8AC3E}">
        <p14:creationId xmlns:p14="http://schemas.microsoft.com/office/powerpoint/2010/main" val="14643999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4247317"/>
          </a:xfrm>
        </p:spPr>
        <p:txBody>
          <a:bodyPr/>
          <a:lstStyle/>
          <a:p>
            <a:pPr marL="0" indent="0">
              <a:lnSpc>
                <a:spcPct val="150000"/>
              </a:lnSpc>
              <a:buNone/>
            </a:pPr>
            <a:r>
              <a:rPr lang="en-US" dirty="0" smtClean="0"/>
              <a:t>Gradient colors</a:t>
            </a:r>
          </a:p>
          <a:p>
            <a:pPr marL="0" indent="0">
              <a:lnSpc>
                <a:spcPct val="150000"/>
              </a:lnSpc>
              <a:buNone/>
            </a:pPr>
            <a:r>
              <a:rPr lang="en-US" dirty="0" smtClean="0"/>
              <a:t>Red-yellow-green</a:t>
            </a:r>
          </a:p>
          <a:p>
            <a:pPr marL="0" indent="0">
              <a:lnSpc>
                <a:spcPct val="150000"/>
              </a:lnSpc>
              <a:buNone/>
            </a:pPr>
            <a:r>
              <a:rPr lang="en-US" dirty="0" smtClean="0"/>
              <a:t>Red-blue</a:t>
            </a:r>
          </a:p>
          <a:p>
            <a:pPr marL="0" indent="0">
              <a:lnSpc>
                <a:spcPct val="150000"/>
              </a:lnSpc>
              <a:buNone/>
            </a:pPr>
            <a:r>
              <a:rPr lang="en-US" dirty="0" smtClean="0"/>
              <a:t>Shaded (light-to-dark)</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87" y="1212849"/>
            <a:ext cx="6829425" cy="760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60664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8" name="Oval 7"/>
          <p:cNvSpPr/>
          <p:nvPr/>
        </p:nvSpPr>
        <p:spPr>
          <a:xfrm>
            <a:off x="8199437" y="1516062"/>
            <a:ext cx="1828800" cy="1828800"/>
          </a:xfrm>
          <a:prstGeom prst="ellipse">
            <a:avLst/>
          </a:prstGeom>
          <a:solidFill>
            <a:srgbClr val="CCE052">
              <a:alpha val="82745"/>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9" name="Oval 8"/>
          <p:cNvSpPr/>
          <p:nvPr/>
        </p:nvSpPr>
        <p:spPr>
          <a:xfrm>
            <a:off x="8199437" y="3649662"/>
            <a:ext cx="1828800" cy="1828800"/>
          </a:xfrm>
          <a:prstGeom prst="ellipse">
            <a:avLst/>
          </a:prstGeom>
          <a:solidFill>
            <a:srgbClr val="F5D655">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0" name="TextBox 9"/>
          <p:cNvSpPr txBox="1"/>
          <p:nvPr/>
        </p:nvSpPr>
        <p:spPr>
          <a:xfrm>
            <a:off x="10047287" y="19226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12" name="TextBox 11"/>
          <p:cNvSpPr txBox="1"/>
          <p:nvPr/>
        </p:nvSpPr>
        <p:spPr>
          <a:xfrm>
            <a:off x="10045382" y="39544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4" name="Rounded Rectangle 13"/>
          <p:cNvSpPr/>
          <p:nvPr/>
        </p:nvSpPr>
        <p:spPr>
          <a:xfrm>
            <a:off x="7361237" y="59916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5" name="TextBox 14"/>
          <p:cNvSpPr txBox="1"/>
          <p:nvPr/>
        </p:nvSpPr>
        <p:spPr>
          <a:xfrm>
            <a:off x="7351712" y="5345350"/>
            <a:ext cx="5867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0</a:t>
            </a:r>
            <a:endParaRPr lang="en-US" sz="3600" dirty="0">
              <a:solidFill>
                <a:schemeClr val="tx1">
                  <a:lumMod val="75000"/>
                </a:schemeClr>
              </a:solidFill>
              <a:latin typeface="Segoe WP" pitchFamily="34" charset="0"/>
            </a:endParaRPr>
          </a:p>
        </p:txBody>
      </p:sp>
      <p:sp>
        <p:nvSpPr>
          <p:cNvPr id="16" name="TextBox 15"/>
          <p:cNvSpPr txBox="1"/>
          <p:nvPr/>
        </p:nvSpPr>
        <p:spPr>
          <a:xfrm>
            <a:off x="10965497" y="53453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100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2989279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40</a:t>
            </a:r>
            <a:endParaRPr lang="en-US" sz="3600" dirty="0">
              <a:solidFill>
                <a:schemeClr val="tx1">
                  <a:lumMod val="75000"/>
                </a:schemeClr>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60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41779601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8363" y="-388938"/>
            <a:ext cx="13411200" cy="76200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1"/>
              </a:solidFill>
              <a:ea typeface="Segoe UI" pitchFamily="34" charset="0"/>
              <a:cs typeface="Segoe UI" pitchFamily="34" charset="0"/>
            </a:endParaRPr>
          </a:p>
        </p:txBody>
      </p:sp>
      <p:sp>
        <p:nvSpPr>
          <p:cNvPr id="7" name="Text Placeholder 6"/>
          <p:cNvSpPr>
            <a:spLocks noGrp="1"/>
          </p:cNvSpPr>
          <p:nvPr>
            <p:ph type="body" sz="quarter" idx="10"/>
          </p:nvPr>
        </p:nvSpPr>
        <p:spPr>
          <a:xfrm>
            <a:off x="274638" y="1212850"/>
            <a:ext cx="5257799" cy="1107996"/>
          </a:xfrm>
        </p:spPr>
        <p:txBody>
          <a:bodyPr/>
          <a:lstStyle/>
          <a:p>
            <a:pPr marL="0" indent="0">
              <a:lnSpc>
                <a:spcPct val="150000"/>
              </a:lnSpc>
              <a:buNone/>
            </a:pPr>
            <a:endParaRPr lang="en-US" dirty="0" smtClean="0">
              <a:solidFill>
                <a:schemeClr val="bg1"/>
              </a:solidFill>
            </a:endParaRPr>
          </a:p>
        </p:txBody>
      </p:sp>
      <p:sp>
        <p:nvSpPr>
          <p:cNvPr id="6" name="Title 5"/>
          <p:cNvSpPr>
            <a:spLocks noGrp="1"/>
          </p:cNvSpPr>
          <p:nvPr>
            <p:ph type="title"/>
          </p:nvPr>
        </p:nvSpPr>
        <p:spPr/>
        <p:txBody>
          <a:bodyPr/>
          <a:lstStyle/>
          <a:p>
            <a:r>
              <a:rPr lang="en-US" dirty="0" smtClean="0">
                <a:solidFill>
                  <a:schemeClr val="bg1"/>
                </a:solidFill>
              </a:rPr>
              <a:t>Picking the right range</a:t>
            </a:r>
            <a:endParaRPr lang="en-US" dirty="0">
              <a:solidFill>
                <a:schemeClr val="bg1"/>
              </a:solidFill>
            </a:endParaRP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bg1"/>
                </a:solidFill>
              </a:rPr>
              <a:t>Not good for data with subtle value variation</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bg1"/>
                </a:solidFill>
              </a:rPr>
              <a:t>Colors can wash out or change depending on display</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bg1"/>
                </a:solidFill>
                <a:latin typeface="Segoe WP" pitchFamily="34" charset="0"/>
              </a:rPr>
              <a:t>5</a:t>
            </a:r>
            <a:r>
              <a:rPr lang="en-US" sz="6000" dirty="0">
                <a:solidFill>
                  <a:schemeClr val="bg1"/>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bg1"/>
                </a:solidFill>
                <a:latin typeface="Segoe WP" pitchFamily="34" charset="0"/>
              </a:rPr>
              <a:t>46</a:t>
            </a:r>
            <a:endParaRPr lang="en-US" sz="6000" dirty="0">
              <a:solidFill>
                <a:schemeClr val="bg1"/>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bg1"/>
                </a:solidFill>
                <a:latin typeface="Segoe WP" pitchFamily="34" charset="0"/>
              </a:rPr>
              <a:t>40</a:t>
            </a:r>
            <a:endParaRPr lang="en-US" sz="3600" dirty="0">
              <a:solidFill>
                <a:schemeClr val="bg1"/>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bg1"/>
                </a:solidFill>
                <a:latin typeface="Segoe WP" pitchFamily="34" charset="0"/>
              </a:rPr>
              <a:t>60</a:t>
            </a:r>
            <a:endParaRPr lang="en-US" sz="3600" dirty="0">
              <a:solidFill>
                <a:schemeClr val="bg1"/>
              </a:solidFill>
              <a:latin typeface="Segoe WP" pitchFamily="34" charset="0"/>
            </a:endParaRPr>
          </a:p>
        </p:txBody>
      </p:sp>
    </p:spTree>
    <p:extLst>
      <p:ext uri="{BB962C8B-B14F-4D97-AF65-F5344CB8AC3E}">
        <p14:creationId xmlns:p14="http://schemas.microsoft.com/office/powerpoint/2010/main" val="2132722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Picking the right range</a:t>
            </a:r>
            <a:endParaRPr lang="en-US" dirty="0"/>
          </a:p>
        </p:txBody>
      </p:sp>
      <p:sp>
        <p:nvSpPr>
          <p:cNvPr id="14" name="TextBox 13"/>
          <p:cNvSpPr txBox="1"/>
          <p:nvPr/>
        </p:nvSpPr>
        <p:spPr>
          <a:xfrm>
            <a:off x="309160" y="1744662"/>
            <a:ext cx="3124200" cy="1384995"/>
          </a:xfrm>
          <a:prstGeom prst="rect">
            <a:avLst/>
          </a:prstGeom>
          <a:noFill/>
        </p:spPr>
        <p:txBody>
          <a:bodyPr wrap="square" rtlCol="0">
            <a:spAutoFit/>
          </a:bodyPr>
          <a:lstStyle/>
          <a:p>
            <a:r>
              <a:rPr lang="en-US" sz="2800" dirty="0" smtClean="0">
                <a:solidFill>
                  <a:schemeClr val="tx1">
                    <a:lumMod val="75000"/>
                  </a:schemeClr>
                </a:solidFill>
              </a:rPr>
              <a:t>4-5% of viewers are colorblind</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6" y="2612897"/>
            <a:ext cx="4096933" cy="404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517218" y="6075957"/>
            <a:ext cx="116614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0</a:t>
            </a:r>
            <a:endParaRPr lang="en-US" sz="5400" dirty="0">
              <a:solidFill>
                <a:schemeClr val="tx1">
                  <a:lumMod val="75000"/>
                </a:schemeClr>
              </a:solidFill>
              <a:latin typeface="Segoe WP" pitchFamily="34" charset="0"/>
            </a:endParaRPr>
          </a:p>
        </p:txBody>
      </p:sp>
      <p:sp>
        <p:nvSpPr>
          <p:cNvPr id="24" name="Rounded Rectangle 23"/>
          <p:cNvSpPr/>
          <p:nvPr/>
        </p:nvSpPr>
        <p:spPr>
          <a:xfrm>
            <a:off x="4517218" y="5237757"/>
            <a:ext cx="7339819" cy="838200"/>
          </a:xfrm>
          <a:prstGeom prst="roundRect">
            <a:avLst/>
          </a:prstGeom>
          <a:gradFill flip="none" rotWithShape="1">
            <a:gsLst>
              <a:gs pos="10000">
                <a:schemeClr val="tx2">
                  <a:lumMod val="75000"/>
                </a:schemeClr>
              </a:gs>
              <a:gs pos="100000">
                <a:schemeClr val="bg1"/>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5" name="TextBox 24"/>
          <p:cNvSpPr txBox="1"/>
          <p:nvPr/>
        </p:nvSpPr>
        <p:spPr>
          <a:xfrm>
            <a:off x="7604057" y="6075957"/>
            <a:ext cx="1166140" cy="923330"/>
          </a:xfrm>
          <a:prstGeom prst="rect">
            <a:avLst/>
          </a:prstGeom>
          <a:noFill/>
        </p:spPr>
        <p:txBody>
          <a:bodyPr wrap="square" rtlCol="0">
            <a:spAutoFit/>
          </a:bodyPr>
          <a:lstStyle/>
          <a:p>
            <a:pPr algn="ctr"/>
            <a:r>
              <a:rPr lang="en-US" sz="5400" dirty="0" smtClean="0">
                <a:solidFill>
                  <a:schemeClr val="tx1">
                    <a:lumMod val="75000"/>
                  </a:schemeClr>
                </a:solidFill>
                <a:latin typeface="Segoe WP" pitchFamily="34" charset="0"/>
              </a:rPr>
              <a:t>50</a:t>
            </a:r>
            <a:endParaRPr lang="en-US" sz="5400" dirty="0">
              <a:solidFill>
                <a:schemeClr val="tx1">
                  <a:lumMod val="75000"/>
                </a:schemeClr>
              </a:solidFill>
              <a:latin typeface="Segoe WP" pitchFamily="34" charset="0"/>
            </a:endParaRPr>
          </a:p>
        </p:txBody>
      </p:sp>
      <p:sp>
        <p:nvSpPr>
          <p:cNvPr id="26" name="TextBox 25"/>
          <p:cNvSpPr txBox="1"/>
          <p:nvPr/>
        </p:nvSpPr>
        <p:spPr>
          <a:xfrm>
            <a:off x="10988675" y="6140052"/>
            <a:ext cx="144780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100</a:t>
            </a:r>
            <a:endParaRPr lang="en-US" sz="54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3416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300"/>
                                        <p:tgtEl>
                                          <p:spTgt spid="26"/>
                                        </p:tgtEl>
                                      </p:cBhvr>
                                    </p:animEffect>
                                    <p:anim calcmode="lin" valueType="num">
                                      <p:cBhvr>
                                        <p:cTn id="17" dur="300" fill="hold"/>
                                        <p:tgtEl>
                                          <p:spTgt spid="26"/>
                                        </p:tgtEl>
                                        <p:attrNameLst>
                                          <p:attrName>ppt_x</p:attrName>
                                        </p:attrNameLst>
                                      </p:cBhvr>
                                      <p:tavLst>
                                        <p:tav tm="0">
                                          <p:val>
                                            <p:strVal val="#ppt_x"/>
                                          </p:val>
                                        </p:tav>
                                        <p:tav tm="100000">
                                          <p:val>
                                            <p:strVal val="#ppt_x"/>
                                          </p:val>
                                        </p:tav>
                                      </p:tavLst>
                                    </p:anim>
                                    <p:anim calcmode="lin" valueType="num">
                                      <p:cBhvr>
                                        <p:cTn id="18" dur="3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592262"/>
            <a:ext cx="7315203" cy="3657600"/>
          </a:xfrm>
        </p:spPr>
        <p:txBody>
          <a:bodyPr/>
          <a:lstStyle/>
          <a:p>
            <a:r>
              <a:rPr lang="en-US" dirty="0" smtClean="0">
                <a:solidFill>
                  <a:schemeClr val="tx1">
                    <a:lumMod val="75000"/>
                  </a:schemeClr>
                </a:solidFill>
              </a:rPr>
              <a:t>Matthias </a:t>
            </a:r>
            <a:r>
              <a:rPr lang="en-US" dirty="0" err="1" smtClean="0">
                <a:solidFill>
                  <a:schemeClr val="tx1">
                    <a:lumMod val="75000"/>
                  </a:schemeClr>
                </a:solidFill>
              </a:rPr>
              <a:t>Shaprio</a:t>
            </a:r>
            <a:endParaRPr lang="en-US" dirty="0" smtClean="0">
              <a:solidFill>
                <a:schemeClr val="tx1">
                  <a:lumMod val="75000"/>
                </a:schemeClr>
              </a:solidFill>
            </a:endParaRPr>
          </a:p>
          <a:p>
            <a:r>
              <a:rPr lang="en-US" dirty="0" smtClean="0">
                <a:solidFill>
                  <a:schemeClr val="tx1">
                    <a:lumMod val="75000"/>
                  </a:schemeClr>
                </a:solidFill>
              </a:rPr>
              <a:t>@</a:t>
            </a:r>
            <a:r>
              <a:rPr lang="en-US" dirty="0" err="1" smtClean="0">
                <a:solidFill>
                  <a:schemeClr val="tx1">
                    <a:lumMod val="75000"/>
                  </a:schemeClr>
                </a:solidFill>
              </a:rPr>
              <a:t>politicalmath</a:t>
            </a:r>
            <a:endParaRPr lang="en-US" dirty="0" smtClean="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Speaker</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294657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r>
              <a:rPr lang="en-US" dirty="0" smtClean="0"/>
              <a:t>Color “buckets”</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2" name="Picture 1"/>
          <p:cNvPicPr>
            <a:picLocks noChangeAspect="1"/>
          </p:cNvPicPr>
          <p:nvPr/>
        </p:nvPicPr>
        <p:blipFill>
          <a:blip r:embed="rId2"/>
          <a:stretch>
            <a:fillRect/>
          </a:stretch>
        </p:blipFill>
        <p:spPr>
          <a:xfrm>
            <a:off x="350838" y="4106862"/>
            <a:ext cx="5181599" cy="1260126"/>
          </a:xfrm>
          <a:prstGeom prst="rect">
            <a:avLst/>
          </a:prstGeom>
        </p:spPr>
      </p:pic>
      <p:pic>
        <p:nvPicPr>
          <p:cNvPr id="3" name="Picture 2"/>
          <p:cNvPicPr>
            <a:picLocks noChangeAspect="1"/>
          </p:cNvPicPr>
          <p:nvPr/>
        </p:nvPicPr>
        <p:blipFill>
          <a:blip r:embed="rId3"/>
          <a:stretch>
            <a:fillRect/>
          </a:stretch>
        </p:blipFill>
        <p:spPr>
          <a:xfrm>
            <a:off x="5913437" y="-84138"/>
            <a:ext cx="7043181" cy="7078663"/>
          </a:xfrm>
          <a:prstGeom prst="rect">
            <a:avLst/>
          </a:prstGeom>
        </p:spPr>
      </p:pic>
      <p:sp>
        <p:nvSpPr>
          <p:cNvPr id="4" name="Rectangle 3"/>
          <p:cNvSpPr/>
          <p:nvPr/>
        </p:nvSpPr>
        <p:spPr>
          <a:xfrm>
            <a:off x="274638" y="5478462"/>
            <a:ext cx="6216650" cy="646331"/>
          </a:xfrm>
          <a:prstGeom prst="rect">
            <a:avLst/>
          </a:prstGeom>
        </p:spPr>
        <p:txBody>
          <a:bodyPr>
            <a:spAutoFit/>
          </a:bodyPr>
          <a:lstStyle/>
          <a:p>
            <a:r>
              <a:rPr lang="en-US" dirty="0"/>
              <a:t>http://dailysignal.com/2015/06/08/how-the-16-state-exchanges-are-faring-under-obamacare/</a:t>
            </a:r>
          </a:p>
        </p:txBody>
      </p:sp>
    </p:spTree>
    <p:extLst>
      <p:ext uri="{BB962C8B-B14F-4D97-AF65-F5344CB8AC3E}">
        <p14:creationId xmlns:p14="http://schemas.microsoft.com/office/powerpoint/2010/main" val="38478186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89237" y="6215205"/>
            <a:ext cx="11887200" cy="669863"/>
          </a:xfrm>
        </p:spPr>
        <p:txBody>
          <a:bodyPr/>
          <a:lstStyle/>
          <a:p>
            <a:pPr marL="0" indent="0">
              <a:lnSpc>
                <a:spcPct val="150000"/>
              </a:lnSpc>
              <a:buNone/>
            </a:pPr>
            <a:r>
              <a:rPr lang="en-US" sz="2400" dirty="0"/>
              <a:t>http://flowingdata.com/2015/04/07/gallons-of-water-to-produce-foods/</a:t>
            </a:r>
            <a:endParaRPr lang="en-US" sz="2400" dirty="0" smtClean="0"/>
          </a:p>
        </p:txBody>
      </p:sp>
      <p:sp>
        <p:nvSpPr>
          <p:cNvPr id="6" name="Title 5"/>
          <p:cNvSpPr>
            <a:spLocks noGrp="1"/>
          </p:cNvSpPr>
          <p:nvPr>
            <p:ph type="title"/>
          </p:nvPr>
        </p:nvSpPr>
        <p:spPr/>
        <p:txBody>
          <a:bodyPr/>
          <a:lstStyle/>
          <a:p>
            <a:endParaRPr lang="en-US" dirty="0"/>
          </a:p>
        </p:txBody>
      </p:sp>
      <p:pic>
        <p:nvPicPr>
          <p:cNvPr id="8" name="Picture 2" descr="Water to produce 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22" y="308512"/>
            <a:ext cx="8458198" cy="589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16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937" y="6222605"/>
            <a:ext cx="11887200" cy="669863"/>
          </a:xfrm>
        </p:spPr>
        <p:txBody>
          <a:bodyPr/>
          <a:lstStyle/>
          <a:p>
            <a:pPr marL="0" indent="0">
              <a:lnSpc>
                <a:spcPct val="150000"/>
              </a:lnSpc>
              <a:buNone/>
            </a:pPr>
            <a:r>
              <a:rPr lang="en-US" sz="2400" dirty="0"/>
              <a:t>http://graphics.wsj.com/infectious-diseases-and-vaccines/</a:t>
            </a:r>
            <a:endParaRPr lang="en-US" sz="2400" dirty="0" smtClean="0"/>
          </a:p>
        </p:txBody>
      </p:sp>
      <p:sp>
        <p:nvSpPr>
          <p:cNvPr id="6" name="Title 5"/>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a:stretch>
            <a:fillRect/>
          </a:stretch>
        </p:blipFill>
        <p:spPr>
          <a:xfrm>
            <a:off x="1874837" y="295274"/>
            <a:ext cx="8686800" cy="5784878"/>
          </a:xfrm>
          <a:prstGeom prst="rect">
            <a:avLst/>
          </a:prstGeom>
        </p:spPr>
      </p:pic>
    </p:spTree>
    <p:extLst>
      <p:ext uri="{BB962C8B-B14F-4D97-AF65-F5344CB8AC3E}">
        <p14:creationId xmlns:p14="http://schemas.microsoft.com/office/powerpoint/2010/main" val="371036643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9" y="1187576"/>
            <a:ext cx="5257799" cy="2154436"/>
          </a:xfrm>
        </p:spPr>
        <p:txBody>
          <a:bodyPr/>
          <a:lstStyle/>
          <a:p>
            <a:pPr marL="0" indent="0">
              <a:lnSpc>
                <a:spcPct val="150000"/>
              </a:lnSpc>
              <a:buNone/>
            </a:pPr>
            <a:r>
              <a:rPr lang="en-US" dirty="0" smtClean="0"/>
              <a:t>List of color tools</a:t>
            </a:r>
          </a:p>
          <a:p>
            <a:pPr marL="0" indent="0">
              <a:lnSpc>
                <a:spcPct val="150000"/>
              </a:lnSpc>
              <a:buNone/>
            </a:pPr>
            <a:r>
              <a:rPr lang="en-US" dirty="0" smtClean="0"/>
              <a:t>Excel helper</a:t>
            </a:r>
          </a:p>
        </p:txBody>
      </p:sp>
      <p:sp>
        <p:nvSpPr>
          <p:cNvPr id="6" name="Title 5"/>
          <p:cNvSpPr>
            <a:spLocks noGrp="1"/>
          </p:cNvSpPr>
          <p:nvPr>
            <p:ph type="title"/>
          </p:nvPr>
        </p:nvSpPr>
        <p:spPr/>
        <p:txBody>
          <a:bodyPr/>
          <a:lstStyle/>
          <a:p>
            <a:r>
              <a:rPr lang="en-US" dirty="0" smtClean="0"/>
              <a:t>Color Metric Tools</a:t>
            </a:r>
            <a:endParaRPr lang="en-US" dirty="0"/>
          </a:p>
        </p:txBody>
      </p:sp>
    </p:spTree>
    <p:extLst>
      <p:ext uri="{BB962C8B-B14F-4D97-AF65-F5344CB8AC3E}">
        <p14:creationId xmlns:p14="http://schemas.microsoft.com/office/powerpoint/2010/main" val="92607466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504211"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6783413" y="1212849"/>
            <a:ext cx="5376226" cy="4341813"/>
          </a:xfrm>
          <a:prstGeom prst="rect">
            <a:avLst/>
          </a:prstGeom>
        </p:spPr>
      </p:pic>
    </p:spTree>
    <p:extLst>
      <p:ext uri="{BB962C8B-B14F-4D97-AF65-F5344CB8AC3E}">
        <p14:creationId xmlns:p14="http://schemas.microsoft.com/office/powerpoint/2010/main" val="38384736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2646878"/>
          </a:xfrm>
        </p:spPr>
        <p:txBody>
          <a:bodyPr/>
          <a:lstStyle/>
          <a:p>
            <a:pPr marL="0" indent="0">
              <a:lnSpc>
                <a:spcPct val="100000"/>
              </a:lnSpc>
              <a:buNone/>
            </a:pPr>
            <a:r>
              <a:rPr lang="en-US" dirty="0" smtClean="0"/>
              <a:t>Google Maps</a:t>
            </a:r>
            <a:r>
              <a:rPr lang="en-US" dirty="0"/>
              <a:t> </a:t>
            </a:r>
            <a:r>
              <a:rPr lang="en-US" dirty="0" smtClean="0"/>
              <a:t>makes mapping latitude/longitude data points simple</a:t>
            </a:r>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4762246" y="1212849"/>
            <a:ext cx="7407529" cy="5103813"/>
          </a:xfrm>
          <a:prstGeom prst="rect">
            <a:avLst/>
          </a:prstGeom>
        </p:spPr>
      </p:pic>
    </p:spTree>
    <p:extLst>
      <p:ext uri="{BB962C8B-B14F-4D97-AF65-F5344CB8AC3E}">
        <p14:creationId xmlns:p14="http://schemas.microsoft.com/office/powerpoint/2010/main" val="15973314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r>
              <a:rPr lang="en-US" dirty="0" smtClean="0"/>
              <a:t>Choropleth map</a:t>
            </a:r>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3" name="Picture 2"/>
          <p:cNvPicPr>
            <a:picLocks noChangeAspect="1"/>
          </p:cNvPicPr>
          <p:nvPr/>
        </p:nvPicPr>
        <p:blipFill>
          <a:blip r:embed="rId2"/>
          <a:stretch>
            <a:fillRect/>
          </a:stretch>
        </p:blipFill>
        <p:spPr>
          <a:xfrm>
            <a:off x="5185038" y="1516062"/>
            <a:ext cx="6550800" cy="4038600"/>
          </a:xfrm>
          <a:prstGeom prst="rect">
            <a:avLst/>
          </a:prstGeom>
        </p:spPr>
      </p:pic>
    </p:spTree>
    <p:extLst>
      <p:ext uri="{BB962C8B-B14F-4D97-AF65-F5344CB8AC3E}">
        <p14:creationId xmlns:p14="http://schemas.microsoft.com/office/powerpoint/2010/main" val="25727594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274637" y="1212849"/>
            <a:ext cx="4484976" cy="2665413"/>
          </a:xfrm>
          <a:prstGeom prst="rect">
            <a:avLst/>
          </a:prstGeom>
        </p:spPr>
      </p:pic>
      <p:pic>
        <p:nvPicPr>
          <p:cNvPr id="4" name="Picture 3"/>
          <p:cNvPicPr>
            <a:picLocks noChangeAspect="1"/>
          </p:cNvPicPr>
          <p:nvPr/>
        </p:nvPicPr>
        <p:blipFill>
          <a:blip r:embed="rId3"/>
          <a:stretch>
            <a:fillRect/>
          </a:stretch>
        </p:blipFill>
        <p:spPr>
          <a:xfrm>
            <a:off x="7056437" y="1212848"/>
            <a:ext cx="3790226" cy="2665413"/>
          </a:xfrm>
          <a:prstGeom prst="rect">
            <a:avLst/>
          </a:prstGeom>
        </p:spPr>
      </p:pic>
      <p:pic>
        <p:nvPicPr>
          <p:cNvPr id="5" name="Picture 4"/>
          <p:cNvPicPr>
            <a:picLocks noChangeAspect="1"/>
          </p:cNvPicPr>
          <p:nvPr/>
        </p:nvPicPr>
        <p:blipFill>
          <a:blip r:embed="rId4"/>
          <a:stretch>
            <a:fillRect/>
          </a:stretch>
        </p:blipFill>
        <p:spPr>
          <a:xfrm>
            <a:off x="3779837" y="3878261"/>
            <a:ext cx="3657600" cy="2495774"/>
          </a:xfrm>
          <a:prstGeom prst="rect">
            <a:avLst/>
          </a:prstGeom>
        </p:spPr>
      </p:pic>
      <p:sp>
        <p:nvSpPr>
          <p:cNvPr id="8" name="Rectangle 7"/>
          <p:cNvSpPr/>
          <p:nvPr/>
        </p:nvSpPr>
        <p:spPr>
          <a:xfrm>
            <a:off x="6446837" y="6524190"/>
            <a:ext cx="5886804" cy="369332"/>
          </a:xfrm>
          <a:prstGeom prst="rect">
            <a:avLst/>
          </a:prstGeom>
        </p:spPr>
        <p:txBody>
          <a:bodyPr wrap="none">
            <a:spAutoFit/>
          </a:bodyPr>
          <a:lstStyle/>
          <a:p>
            <a:r>
              <a:rPr lang="en-US" dirty="0"/>
              <a:t>http://blog.apps.npr.org/2015/05/11/hex-tile-maps.html</a:t>
            </a:r>
          </a:p>
        </p:txBody>
      </p:sp>
    </p:spTree>
    <p:extLst>
      <p:ext uri="{BB962C8B-B14F-4D97-AF65-F5344CB8AC3E}">
        <p14:creationId xmlns:p14="http://schemas.microsoft.com/office/powerpoint/2010/main" val="360769914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Locations</a:t>
            </a:r>
            <a:endParaRPr lang="en-US" dirty="0"/>
          </a:p>
        </p:txBody>
      </p:sp>
      <p:sp>
        <p:nvSpPr>
          <p:cNvPr id="4" name="TextBox 3"/>
          <p:cNvSpPr txBox="1"/>
          <p:nvPr/>
        </p:nvSpPr>
        <p:spPr>
          <a:xfrm>
            <a:off x="176211" y="1212849"/>
            <a:ext cx="3476626" cy="1815882"/>
          </a:xfrm>
          <a:prstGeom prst="rect">
            <a:avLst/>
          </a:prstGeom>
          <a:noFill/>
        </p:spPr>
        <p:txBody>
          <a:bodyPr wrap="square" rtlCol="0">
            <a:spAutoFit/>
          </a:bodyPr>
          <a:lstStyle/>
          <a:p>
            <a:r>
              <a:rPr lang="en-US" sz="2800" dirty="0" smtClean="0">
                <a:latin typeface="Segoe WP" pitchFamily="34" charset="0"/>
              </a:rPr>
              <a:t>Data mapped to any corresponding physical dimension</a:t>
            </a:r>
          </a:p>
          <a:p>
            <a:pPr marL="285750" indent="-285750">
              <a:buFont typeface="Arial" pitchFamily="34" charset="0"/>
              <a:buChar char="•"/>
            </a:pPr>
            <a:endParaRPr lang="en-US" sz="2800" dirty="0">
              <a:latin typeface="Segoe WP"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292738" y="-1675576"/>
            <a:ext cx="2049463" cy="1163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0974" y="6243935"/>
            <a:ext cx="2899320" cy="461665"/>
          </a:xfrm>
          <a:prstGeom prst="rect">
            <a:avLst/>
          </a:prstGeom>
        </p:spPr>
        <p:txBody>
          <a:bodyPr wrap="none">
            <a:spAutoFit/>
          </a:bodyPr>
          <a:lstStyle/>
          <a:p>
            <a:r>
              <a:rPr lang="en-US" sz="2400" dirty="0"/>
              <a:t>http</a:t>
            </a:r>
            <a:r>
              <a:rPr lang="en-US" sz="2400" dirty="0" smtClean="0"/>
              <a:t>://</a:t>
            </a:r>
            <a:r>
              <a:rPr lang="en-US" sz="2400" dirty="0" smtClean="0">
                <a:latin typeface="Segoe WP" pitchFamily="34" charset="0"/>
              </a:rPr>
              <a:t>seatguru.com</a:t>
            </a:r>
            <a:endParaRPr lang="en-US" sz="2400" dirty="0">
              <a:latin typeface="Segoe WP" pitchFamily="34" charset="0"/>
            </a:endParaRPr>
          </a:p>
        </p:txBody>
      </p:sp>
    </p:spTree>
    <p:extLst>
      <p:ext uri="{BB962C8B-B14F-4D97-AF65-F5344CB8AC3E}">
        <p14:creationId xmlns:p14="http://schemas.microsoft.com/office/powerpoint/2010/main" val="40410577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Google Maps Demo</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82176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Refine the question based on data</a:t>
            </a:r>
          </a:p>
          <a:p>
            <a:r>
              <a:rPr lang="en-US" dirty="0" smtClean="0">
                <a:solidFill>
                  <a:schemeClr val="tx1">
                    <a:lumMod val="75000"/>
                  </a:schemeClr>
                </a:solidFill>
              </a:rPr>
              <a:t>Data visualization styles </a:t>
            </a:r>
          </a:p>
          <a:p>
            <a:r>
              <a:rPr lang="en-US" dirty="0" smtClean="0">
                <a:solidFill>
                  <a:schemeClr val="tx1">
                    <a:lumMod val="75000"/>
                  </a:schemeClr>
                </a:solidFill>
              </a:rPr>
              <a:t>Technology and algorithms</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7" y="4183062"/>
            <a:ext cx="2286000" cy="247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237" y="4156644"/>
            <a:ext cx="1700489" cy="204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37" y="1856780"/>
            <a:ext cx="1956507" cy="204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1365252"/>
            <a:ext cx="1675796" cy="16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Elbow Connector 10"/>
          <p:cNvCxnSpPr>
            <a:stCxn id="9" idx="3"/>
            <a:endCxn id="5" idx="0"/>
          </p:cNvCxnSpPr>
          <p:nvPr/>
        </p:nvCxnSpPr>
        <p:spPr>
          <a:xfrm>
            <a:off x="2179033" y="2194600"/>
            <a:ext cx="1079449" cy="1962044"/>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8" idx="0"/>
          </p:cNvCxnSpPr>
          <p:nvPr/>
        </p:nvCxnSpPr>
        <p:spPr>
          <a:xfrm flipV="1">
            <a:off x="4108726" y="1856780"/>
            <a:ext cx="2401965" cy="3321476"/>
          </a:xfrm>
          <a:prstGeom prst="bentConnector4">
            <a:avLst>
              <a:gd name="adj1" fmla="val 29636"/>
              <a:gd name="adj2" fmla="val 10688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8" idx="3"/>
            <a:endCxn id="4" idx="0"/>
          </p:cNvCxnSpPr>
          <p:nvPr/>
        </p:nvCxnSpPr>
        <p:spPr>
          <a:xfrm>
            <a:off x="7488944" y="2879726"/>
            <a:ext cx="1929693" cy="130333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anim calcmode="lin" valueType="num">
                                      <p:cBhvr>
                                        <p:cTn id="8" dur="300" fill="hold"/>
                                        <p:tgtEl>
                                          <p:spTgt spid="11"/>
                                        </p:tgtEl>
                                        <p:attrNameLst>
                                          <p:attrName>ppt_x</p:attrName>
                                        </p:attrNameLst>
                                      </p:cBhvr>
                                      <p:tavLst>
                                        <p:tav tm="0">
                                          <p:val>
                                            <p:strVal val="#ppt_x"/>
                                          </p:val>
                                        </p:tav>
                                        <p:tav tm="100000">
                                          <p:val>
                                            <p:strVal val="#ppt_x"/>
                                          </p:val>
                                        </p:tav>
                                      </p:tavLst>
                                    </p:anim>
                                    <p:anim calcmode="lin" valueType="num">
                                      <p:cBhvr>
                                        <p:cTn id="9" dur="3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anim calcmode="lin" valueType="num">
                                      <p:cBhvr>
                                        <p:cTn id="13" dur="300" fill="hold"/>
                                        <p:tgtEl>
                                          <p:spTgt spid="5"/>
                                        </p:tgtEl>
                                        <p:attrNameLst>
                                          <p:attrName>ppt_x</p:attrName>
                                        </p:attrNameLst>
                                      </p:cBhvr>
                                      <p:tavLst>
                                        <p:tav tm="0">
                                          <p:val>
                                            <p:strVal val="#ppt_x"/>
                                          </p:val>
                                        </p:tav>
                                        <p:tav tm="100000">
                                          <p:val>
                                            <p:strVal val="#ppt_x"/>
                                          </p:val>
                                        </p:tav>
                                      </p:tavLst>
                                    </p:anim>
                                    <p:anim calcmode="lin" valueType="num">
                                      <p:cBhvr>
                                        <p:cTn id="14" dur="3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300"/>
                            </p:stCondLst>
                            <p:childTnLst>
                              <p:par>
                                <p:cTn id="16" presetID="42" presetClass="entr" presetSubtype="0" fill="hold"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anim calcmode="lin" valueType="num">
                                      <p:cBhvr>
                                        <p:cTn id="24" dur="300" fill="hold"/>
                                        <p:tgtEl>
                                          <p:spTgt spid="12"/>
                                        </p:tgtEl>
                                        <p:attrNameLst>
                                          <p:attrName>ppt_x</p:attrName>
                                        </p:attrNameLst>
                                      </p:cBhvr>
                                      <p:tavLst>
                                        <p:tav tm="0">
                                          <p:val>
                                            <p:strVal val="#ppt_x"/>
                                          </p:val>
                                        </p:tav>
                                        <p:tav tm="100000">
                                          <p:val>
                                            <p:strVal val="#ppt_x"/>
                                          </p:val>
                                        </p:tav>
                                      </p:tavLst>
                                    </p:anim>
                                    <p:anim calcmode="lin" valueType="num">
                                      <p:cBhvr>
                                        <p:cTn id="25" dur="3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nodeType="after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300"/>
                                        <p:tgtEl>
                                          <p:spTgt spid="4"/>
                                        </p:tgtEl>
                                      </p:cBhvr>
                                    </p:animEffect>
                                    <p:anim calcmode="lin" valueType="num">
                                      <p:cBhvr>
                                        <p:cTn id="30" dur="300" fill="hold"/>
                                        <p:tgtEl>
                                          <p:spTgt spid="4"/>
                                        </p:tgtEl>
                                        <p:attrNameLst>
                                          <p:attrName>ppt_x</p:attrName>
                                        </p:attrNameLst>
                                      </p:cBhvr>
                                      <p:tavLst>
                                        <p:tav tm="0">
                                          <p:val>
                                            <p:strVal val="#ppt_x"/>
                                          </p:val>
                                        </p:tav>
                                        <p:tav tm="100000">
                                          <p:val>
                                            <p:strVal val="#ppt_x"/>
                                          </p:val>
                                        </p:tav>
                                      </p:tavLst>
                                    </p:anim>
                                    <p:anim calcmode="lin" valueType="num">
                                      <p:cBhvr>
                                        <p:cTn id="31" dur="3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anim calcmode="lin" valueType="num">
                                      <p:cBhvr>
                                        <p:cTn id="35" dur="300" fill="hold"/>
                                        <p:tgtEl>
                                          <p:spTgt spid="13"/>
                                        </p:tgtEl>
                                        <p:attrNameLst>
                                          <p:attrName>ppt_x</p:attrName>
                                        </p:attrNameLst>
                                      </p:cBhvr>
                                      <p:tavLst>
                                        <p:tav tm="0">
                                          <p:val>
                                            <p:strVal val="#ppt_x"/>
                                          </p:val>
                                        </p:tav>
                                        <p:tav tm="100000">
                                          <p:val>
                                            <p:strVal val="#ppt_x"/>
                                          </p:val>
                                        </p:tav>
                                      </p:tavLst>
                                    </p:anim>
                                    <p:anim calcmode="lin" valueType="num">
                                      <p:cBhvr>
                                        <p:cTn id="36"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10" name="TextBox 9"/>
          <p:cNvSpPr txBox="1"/>
          <p:nvPr/>
        </p:nvSpPr>
        <p:spPr>
          <a:xfrm>
            <a:off x="180974" y="1371600"/>
            <a:ext cx="3476626" cy="2246769"/>
          </a:xfrm>
          <a:prstGeom prst="rect">
            <a:avLst/>
          </a:prstGeom>
          <a:noFill/>
        </p:spPr>
        <p:txBody>
          <a:bodyPr wrap="square" rtlCol="0">
            <a:spAutoFit/>
          </a:bodyPr>
          <a:lstStyle/>
          <a:p>
            <a:r>
              <a:rPr lang="en-US" sz="2800" dirty="0" smtClean="0">
                <a:latin typeface="Segoe WP" pitchFamily="34" charset="0"/>
              </a:rPr>
              <a:t>Show connections between data points based on some true/false statement</a:t>
            </a:r>
          </a:p>
          <a:p>
            <a:pPr marL="285750" indent="-285750">
              <a:buFont typeface="Arial" pitchFamily="34" charset="0"/>
              <a:buChar char="•"/>
            </a:pPr>
            <a:endParaRPr lang="en-US" sz="2800" dirty="0">
              <a:latin typeface="Segoe WP" pitchFamily="34" charset="0"/>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37" y="1212849"/>
            <a:ext cx="6734175" cy="671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787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655637" y="1444624"/>
            <a:ext cx="4114800" cy="1692771"/>
          </a:xfrm>
          <a:prstGeom prst="rect">
            <a:avLst/>
          </a:prstGeom>
          <a:noFill/>
        </p:spPr>
        <p:txBody>
          <a:bodyPr wrap="square" rtlCol="0">
            <a:spAutoFit/>
          </a:bodyPr>
          <a:lstStyle/>
          <a:p>
            <a:r>
              <a:rPr lang="en-US" sz="2800" dirty="0" smtClean="0">
                <a:solidFill>
                  <a:schemeClr val="tx1">
                    <a:lumMod val="75000"/>
                  </a:schemeClr>
                </a:solidFill>
                <a:latin typeface="Segoe WP" pitchFamily="34" charset="0"/>
              </a:rPr>
              <a:t>force directed graph drawing</a:t>
            </a:r>
          </a:p>
          <a:p>
            <a:endParaRPr lang="en-US" sz="2400" dirty="0">
              <a:solidFill>
                <a:schemeClr val="tx1">
                  <a:lumMod val="75000"/>
                </a:schemeClr>
              </a:solidFill>
              <a:latin typeface="Segoe WP" pitchFamily="34" charset="0"/>
            </a:endParaRPr>
          </a:p>
          <a:p>
            <a:r>
              <a:rPr lang="en-US" sz="2400" dirty="0" smtClean="0">
                <a:solidFill>
                  <a:schemeClr val="tx1">
                    <a:lumMod val="75000"/>
                  </a:schemeClr>
                </a:solidFill>
                <a:latin typeface="Segoe WP" pitchFamily="34" charset="0"/>
              </a:rPr>
              <a:t>mentionmapp.com</a:t>
            </a:r>
            <a:endParaRPr lang="en-US" sz="2400" dirty="0">
              <a:solidFill>
                <a:schemeClr val="tx1">
                  <a:lumMod val="75000"/>
                </a:schemeClr>
              </a:solidFill>
              <a:latin typeface="Segoe WP" pitchFamily="34" charset="0"/>
            </a:endParaRPr>
          </a:p>
        </p:txBody>
      </p:sp>
      <p:pic>
        <p:nvPicPr>
          <p:cNvPr id="3" name="Picture 2"/>
          <p:cNvPicPr>
            <a:picLocks noChangeAspect="1"/>
          </p:cNvPicPr>
          <p:nvPr/>
        </p:nvPicPr>
        <p:blipFill>
          <a:blip r:embed="rId2"/>
          <a:stretch>
            <a:fillRect/>
          </a:stretch>
        </p:blipFill>
        <p:spPr>
          <a:xfrm>
            <a:off x="5003371" y="1124444"/>
            <a:ext cx="6701560" cy="5420818"/>
          </a:xfrm>
          <a:prstGeom prst="rect">
            <a:avLst/>
          </a:prstGeom>
        </p:spPr>
      </p:pic>
    </p:spTree>
    <p:extLst>
      <p:ext uri="{BB962C8B-B14F-4D97-AF65-F5344CB8AC3E}">
        <p14:creationId xmlns:p14="http://schemas.microsoft.com/office/powerpoint/2010/main" val="190329781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1026" name="Picture 2" descr="Game Of Thrones Chapter Explo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212849"/>
            <a:ext cx="8552413" cy="617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0797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050" name="Picture 2" descr="https://upload.wikimedia.org/wikipedia/commons/thumb/d/d0/Bezier_curve.svg/300px-Bezier_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837" y="1973262"/>
            <a:ext cx="5228614" cy="327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0837" y="3497262"/>
            <a:ext cx="5943600" cy="2246769"/>
          </a:xfrm>
          <a:prstGeom prst="rect">
            <a:avLst/>
          </a:prstGeom>
          <a:noFill/>
        </p:spPr>
        <p:txBody>
          <a:bodyPr wrap="square" rtlCol="0">
            <a:spAutoFit/>
          </a:bodyPr>
          <a:lstStyle/>
          <a:p>
            <a:r>
              <a:rPr lang="en-US" sz="2800" dirty="0" smtClean="0">
                <a:latin typeface="Segoe WP" pitchFamily="34" charset="0"/>
              </a:rPr>
              <a:t>x1,y1  – start point (P0)</a:t>
            </a:r>
          </a:p>
          <a:p>
            <a:r>
              <a:rPr lang="en-US" sz="2800" dirty="0">
                <a:latin typeface="Segoe WP" pitchFamily="34" charset="0"/>
              </a:rPr>
              <a:t>x</a:t>
            </a:r>
            <a:r>
              <a:rPr lang="en-US" sz="2800" dirty="0" smtClean="0">
                <a:latin typeface="Segoe WP" pitchFamily="34" charset="0"/>
              </a:rPr>
              <a:t>2,y2 – control point 1 (P1)</a:t>
            </a:r>
            <a:endParaRPr lang="en-US" sz="2800" dirty="0">
              <a:latin typeface="Segoe WP" pitchFamily="34" charset="0"/>
            </a:endParaRPr>
          </a:p>
          <a:p>
            <a:r>
              <a:rPr lang="en-US" sz="2800" dirty="0" smtClean="0">
                <a:latin typeface="Segoe WP" pitchFamily="34" charset="0"/>
              </a:rPr>
              <a:t>x3,y3  </a:t>
            </a:r>
            <a:r>
              <a:rPr lang="en-US" sz="2800" dirty="0">
                <a:latin typeface="Segoe WP" pitchFamily="34" charset="0"/>
              </a:rPr>
              <a:t>– </a:t>
            </a:r>
            <a:r>
              <a:rPr lang="en-US" sz="2800" dirty="0" smtClean="0">
                <a:latin typeface="Segoe WP" pitchFamily="34" charset="0"/>
              </a:rPr>
              <a:t>control point 2 </a:t>
            </a:r>
            <a:r>
              <a:rPr lang="en-US" sz="2800" dirty="0">
                <a:latin typeface="Segoe WP" pitchFamily="34" charset="0"/>
              </a:rPr>
              <a:t>(</a:t>
            </a:r>
            <a:r>
              <a:rPr lang="en-US" sz="2800" dirty="0" smtClean="0">
                <a:latin typeface="Segoe WP" pitchFamily="34" charset="0"/>
              </a:rPr>
              <a:t>P2)</a:t>
            </a:r>
            <a:endParaRPr lang="en-US" sz="2800" dirty="0">
              <a:latin typeface="Segoe WP" pitchFamily="34" charset="0"/>
            </a:endParaRPr>
          </a:p>
          <a:p>
            <a:r>
              <a:rPr lang="en-US" sz="2800" dirty="0" smtClean="0">
                <a:latin typeface="Segoe WP" pitchFamily="34" charset="0"/>
              </a:rPr>
              <a:t>x4,y4 </a:t>
            </a:r>
            <a:r>
              <a:rPr lang="en-US" sz="2800" dirty="0">
                <a:latin typeface="Segoe WP" pitchFamily="34" charset="0"/>
              </a:rPr>
              <a:t>– </a:t>
            </a:r>
            <a:r>
              <a:rPr lang="en-US" sz="2800" dirty="0" smtClean="0">
                <a:latin typeface="Segoe WP" pitchFamily="34" charset="0"/>
              </a:rPr>
              <a:t>end point </a:t>
            </a:r>
            <a:r>
              <a:rPr lang="en-US" sz="2800" dirty="0">
                <a:latin typeface="Segoe WP" pitchFamily="34" charset="0"/>
              </a:rPr>
              <a:t>1 (P1)</a:t>
            </a:r>
          </a:p>
          <a:p>
            <a:endParaRPr lang="en-US" sz="2800" dirty="0" smtClean="0">
              <a:latin typeface="Segoe WP" pitchFamily="34" charset="0"/>
            </a:endParaRPr>
          </a:p>
        </p:txBody>
      </p:sp>
    </p:spTree>
    <p:extLst>
      <p:ext uri="{BB962C8B-B14F-4D97-AF65-F5344CB8AC3E}">
        <p14:creationId xmlns:p14="http://schemas.microsoft.com/office/powerpoint/2010/main" val="35934977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96311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 name="Picture 1"/>
          <p:cNvPicPr>
            <a:picLocks noChangeAspect="1"/>
          </p:cNvPicPr>
          <p:nvPr/>
        </p:nvPicPr>
        <p:blipFill>
          <a:blip r:embed="rId2"/>
          <a:stretch>
            <a:fillRect/>
          </a:stretch>
        </p:blipFill>
        <p:spPr>
          <a:xfrm>
            <a:off x="6446838" y="1179511"/>
            <a:ext cx="5715000" cy="5532050"/>
          </a:xfrm>
          <a:prstGeom prst="rect">
            <a:avLst/>
          </a:prstGeom>
        </p:spPr>
      </p:pic>
    </p:spTree>
    <p:extLst>
      <p:ext uri="{BB962C8B-B14F-4D97-AF65-F5344CB8AC3E}">
        <p14:creationId xmlns:p14="http://schemas.microsoft.com/office/powerpoint/2010/main" val="40855709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smtClean="0">
                <a:latin typeface="Segoe WP" pitchFamily="34" charset="0"/>
              </a:rPr>
              <a:t>limited when data set becomes too large </a:t>
            </a:r>
          </a:p>
          <a:p>
            <a:endParaRPr lang="en-US" sz="2800" dirty="0" smtClean="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smtClean="0">
                <a:latin typeface="Segoe WP" pitchFamily="34" charset="0"/>
              </a:rPr>
              <a:t>(1000’s of data points)</a:t>
            </a:r>
          </a:p>
        </p:txBody>
      </p:sp>
    </p:spTree>
    <p:extLst>
      <p:ext uri="{BB962C8B-B14F-4D97-AF65-F5344CB8AC3E}">
        <p14:creationId xmlns:p14="http://schemas.microsoft.com/office/powerpoint/2010/main" val="167624650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Data over time, expanded or contracted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48286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Using animations to expand or contract time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49196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Multiple Metrics</a:t>
            </a:r>
            <a:endParaRPr lang="en-US" dirty="0"/>
          </a:p>
        </p:txBody>
      </p:sp>
      <p:sp>
        <p:nvSpPr>
          <p:cNvPr id="4" name="TextBox 3"/>
          <p:cNvSpPr txBox="1"/>
          <p:nvPr/>
        </p:nvSpPr>
        <p:spPr>
          <a:xfrm>
            <a:off x="293411" y="1363663"/>
            <a:ext cx="4781826" cy="1384995"/>
          </a:xfrm>
          <a:prstGeom prst="rect">
            <a:avLst/>
          </a:prstGeom>
          <a:noFill/>
        </p:spPr>
        <p:txBody>
          <a:bodyPr wrap="square" rtlCol="0">
            <a:spAutoFit/>
          </a:bodyPr>
          <a:lstStyle/>
          <a:p>
            <a:r>
              <a:rPr lang="en-US" sz="2800" dirty="0" smtClean="0">
                <a:latin typeface="Segoe WP" pitchFamily="34" charset="0"/>
              </a:rPr>
              <a:t>Layering visual metrics to create multiple dimensions of meaning</a:t>
            </a:r>
          </a:p>
        </p:txBody>
      </p:sp>
      <p:pic>
        <p:nvPicPr>
          <p:cNvPr id="2" name="Picture 1"/>
          <p:cNvPicPr>
            <a:picLocks noChangeAspect="1"/>
          </p:cNvPicPr>
          <p:nvPr/>
        </p:nvPicPr>
        <p:blipFill>
          <a:blip r:embed="rId2"/>
          <a:stretch>
            <a:fillRect/>
          </a:stretch>
        </p:blipFill>
        <p:spPr>
          <a:xfrm>
            <a:off x="6294437" y="1363663"/>
            <a:ext cx="5372376" cy="4267419"/>
          </a:xfrm>
          <a:prstGeom prst="rect">
            <a:avLst/>
          </a:prstGeom>
        </p:spPr>
      </p:pic>
      <p:sp>
        <p:nvSpPr>
          <p:cNvPr id="3" name="Rectangle 2"/>
          <p:cNvSpPr/>
          <p:nvPr/>
        </p:nvSpPr>
        <p:spPr>
          <a:xfrm>
            <a:off x="4770437" y="6316662"/>
            <a:ext cx="7810776" cy="369332"/>
          </a:xfrm>
          <a:prstGeom prst="rect">
            <a:avLst/>
          </a:prstGeom>
        </p:spPr>
        <p:txBody>
          <a:bodyPr wrap="square">
            <a:spAutoFit/>
          </a:bodyPr>
          <a:lstStyle/>
          <a:p>
            <a:r>
              <a:rPr lang="en-US" dirty="0"/>
              <a:t>https://www.flickr.com/photos/walkingsf/sets/72157624209158632/</a:t>
            </a:r>
          </a:p>
        </p:txBody>
      </p:sp>
    </p:spTree>
    <p:extLst>
      <p:ext uri="{BB962C8B-B14F-4D97-AF65-F5344CB8AC3E}">
        <p14:creationId xmlns:p14="http://schemas.microsoft.com/office/powerpoint/2010/main" val="330880030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r</a:t>
            </a:r>
            <a:r>
              <a:rPr lang="en-US" dirty="0" smtClean="0">
                <a:latin typeface="+mn-lt"/>
                <a:ea typeface="Segoe UI Black" panose="020B0A02040204020203" pitchFamily="34" charset="0"/>
                <a:cs typeface="Segoe UI Black" panose="020B0A02040204020203" pitchFamily="34" charset="0"/>
              </a:rPr>
              <a:t>efine the question based on data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t</a:t>
            </a:r>
            <a:r>
              <a:rPr lang="en-US" dirty="0" smtClean="0">
                <a:latin typeface="+mn-lt"/>
                <a:ea typeface="Segoe UI Black" panose="020B0A02040204020203" pitchFamily="34" charset="0"/>
                <a:cs typeface="Segoe UI Black" panose="020B0A02040204020203" pitchFamily="34" charset="0"/>
              </a:rPr>
              <a:t>echnology and algorithms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44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1"/>
            <a:ext cx="5562599" cy="4124206"/>
          </a:xfrm>
        </p:spPr>
        <p:txBody>
          <a:bodyPr/>
          <a:lstStyle/>
          <a:p>
            <a:pPr marL="0" indent="0">
              <a:lnSpc>
                <a:spcPct val="150000"/>
              </a:lnSpc>
              <a:buNone/>
            </a:pPr>
            <a:r>
              <a:rPr lang="en-US" dirty="0" smtClean="0"/>
              <a:t>Create charts in Excel</a:t>
            </a:r>
          </a:p>
          <a:p>
            <a:pPr marL="0" indent="0">
              <a:lnSpc>
                <a:spcPct val="150000"/>
              </a:lnSpc>
              <a:buNone/>
            </a:pPr>
            <a:r>
              <a:rPr lang="en-US" dirty="0" err="1" smtClean="0"/>
              <a:t>Manipuate</a:t>
            </a:r>
            <a:r>
              <a:rPr lang="en-US" dirty="0" smtClean="0"/>
              <a:t> in Photoshop</a:t>
            </a:r>
            <a:r>
              <a:rPr lang="en-US" dirty="0"/>
              <a:t> </a:t>
            </a:r>
            <a:r>
              <a:rPr lang="en-US" dirty="0" smtClean="0"/>
              <a:t>or Paint.NET (Windows)</a:t>
            </a:r>
          </a:p>
          <a:p>
            <a:pPr marL="0" indent="0">
              <a:lnSpc>
                <a:spcPct val="150000"/>
              </a:lnSpc>
              <a:buNone/>
            </a:pPr>
            <a:r>
              <a:rPr lang="en-US" dirty="0"/>
              <a:t>o</a:t>
            </a:r>
            <a:r>
              <a:rPr lang="en-US" dirty="0" smtClean="0"/>
              <a:t>r Gimp (Windows/Mac)</a:t>
            </a:r>
          </a:p>
        </p:txBody>
      </p:sp>
      <p:sp>
        <p:nvSpPr>
          <p:cNvPr id="6" name="Title 5"/>
          <p:cNvSpPr>
            <a:spLocks noGrp="1"/>
          </p:cNvSpPr>
          <p:nvPr>
            <p:ph type="title"/>
          </p:nvPr>
        </p:nvSpPr>
        <p:spPr/>
        <p:txBody>
          <a:bodyPr/>
          <a:lstStyle/>
          <a:p>
            <a:r>
              <a:rPr lang="en-US" dirty="0" smtClean="0"/>
              <a:t>Excel + Photoshop</a:t>
            </a:r>
            <a:endParaRPr lang="en-US" dirty="0"/>
          </a:p>
        </p:txBody>
      </p:sp>
      <p:pic>
        <p:nvPicPr>
          <p:cNvPr id="4" name="Picture 2" descr="http://politicalmathblog.com/wp-content/uploads/2010/12/RevenueDefici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928" y="1668462"/>
            <a:ext cx="657758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23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039789"/>
          </a:xfrm>
        </p:spPr>
        <p:txBody>
          <a:bodyPr/>
          <a:lstStyle/>
          <a:p>
            <a:pPr marL="0" indent="0">
              <a:lnSpc>
                <a:spcPct val="150000"/>
              </a:lnSpc>
              <a:buNone/>
            </a:pPr>
            <a:r>
              <a:rPr lang="en-US" dirty="0" smtClean="0"/>
              <a:t>basic visual programming</a:t>
            </a:r>
          </a:p>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Processing</a:t>
            </a:r>
            <a:endParaRPr lang="en-US" dirty="0"/>
          </a:p>
        </p:txBody>
      </p:sp>
      <p:pic>
        <p:nvPicPr>
          <p:cNvPr id="4" name="Picture 3"/>
          <p:cNvPicPr>
            <a:picLocks noChangeAspect="1"/>
          </p:cNvPicPr>
          <p:nvPr/>
        </p:nvPicPr>
        <p:blipFill>
          <a:blip r:embed="rId2"/>
          <a:stretch>
            <a:fillRect/>
          </a:stretch>
        </p:blipFill>
        <p:spPr>
          <a:xfrm>
            <a:off x="427037" y="2232744"/>
            <a:ext cx="5684430" cy="3626718"/>
          </a:xfrm>
          <a:prstGeom prst="rect">
            <a:avLst/>
          </a:prstGeom>
        </p:spPr>
      </p:pic>
    </p:spTree>
    <p:extLst>
      <p:ext uri="{BB962C8B-B14F-4D97-AF65-F5344CB8AC3E}">
        <p14:creationId xmlns:p14="http://schemas.microsoft.com/office/powerpoint/2010/main" val="14998949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4124206"/>
          </a:xfrm>
        </p:spPr>
        <p:txBody>
          <a:bodyPr/>
          <a:lstStyle/>
          <a:p>
            <a:pPr marL="0" indent="0">
              <a:lnSpc>
                <a:spcPct val="100000"/>
              </a:lnSpc>
              <a:buNone/>
            </a:pPr>
            <a:r>
              <a:rPr lang="en-US" dirty="0" smtClean="0"/>
              <a:t>created by Ben Fry, visualization pioneer</a:t>
            </a:r>
          </a:p>
          <a:p>
            <a:pPr marL="0" indent="0">
              <a:lnSpc>
                <a:spcPct val="100000"/>
              </a:lnSpc>
              <a:buNone/>
            </a:pPr>
            <a:endParaRPr lang="en-US" dirty="0" smtClean="0"/>
          </a:p>
          <a:p>
            <a:pPr marL="0" indent="0">
              <a:lnSpc>
                <a:spcPct val="100000"/>
              </a:lnSpc>
              <a:buNone/>
            </a:pPr>
            <a:r>
              <a:rPr lang="en-US" dirty="0" smtClean="0"/>
              <a:t>All examples from Visualizing Data are included</a:t>
            </a:r>
          </a:p>
        </p:txBody>
      </p:sp>
      <p:sp>
        <p:nvSpPr>
          <p:cNvPr id="6" name="Title 5"/>
          <p:cNvSpPr>
            <a:spLocks noGrp="1"/>
          </p:cNvSpPr>
          <p:nvPr>
            <p:ph type="title"/>
          </p:nvPr>
        </p:nvSpPr>
        <p:spPr/>
        <p:txBody>
          <a:bodyPr/>
          <a:lstStyle/>
          <a:p>
            <a:r>
              <a:rPr lang="en-US" dirty="0" smtClean="0"/>
              <a:t>Processing</a:t>
            </a:r>
            <a:endParaRPr lang="en-US" dirty="0"/>
          </a:p>
        </p:txBody>
      </p:sp>
      <p:pic>
        <p:nvPicPr>
          <p:cNvPr id="5" name="Picture 2" descr="Machine generated alternative text: b)LpIori1l’ (DJP Ú*A1ÔN$ 1)i1u u ‘lib&#10;the Processing Em’iro,ime,I&#10;Visualizing&#10;‘ii&#10;CI L ç&#10;OREILLY8&#10;Be,i h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1363662"/>
            <a:ext cx="3612422" cy="50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2690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smtClean="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a:t>
            </a:r>
            <a:r>
              <a:rPr lang="en-US" sz="3200" dirty="0" smtClean="0"/>
              <a:t>Privacy Matt McKeon</a:t>
            </a:r>
          </a:p>
        </p:txBody>
      </p:sp>
      <p:sp>
        <p:nvSpPr>
          <p:cNvPr id="6" name="Title 5"/>
          <p:cNvSpPr>
            <a:spLocks noGrp="1"/>
          </p:cNvSpPr>
          <p:nvPr>
            <p:ph type="title"/>
          </p:nvPr>
        </p:nvSpPr>
        <p:spPr/>
        <p:txBody>
          <a:bodyPr/>
          <a:lstStyle/>
          <a:p>
            <a:r>
              <a:rPr lang="en-US" dirty="0" smtClean="0"/>
              <a:t>Processing.js</a:t>
            </a:r>
            <a:endParaRPr lang="en-US" dirty="0"/>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spTree>
    <p:extLst>
      <p:ext uri="{BB962C8B-B14F-4D97-AF65-F5344CB8AC3E}">
        <p14:creationId xmlns:p14="http://schemas.microsoft.com/office/powerpoint/2010/main" val="29355530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smtClean="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a:t>
            </a:r>
            <a:r>
              <a:rPr lang="en-US" sz="3200" dirty="0" smtClean="0"/>
              <a:t>Privacy Matt McKeon</a:t>
            </a:r>
          </a:p>
        </p:txBody>
      </p:sp>
      <p:sp>
        <p:nvSpPr>
          <p:cNvPr id="6" name="Title 5"/>
          <p:cNvSpPr>
            <a:spLocks noGrp="1"/>
          </p:cNvSpPr>
          <p:nvPr>
            <p:ph type="title"/>
          </p:nvPr>
        </p:nvSpPr>
        <p:spPr/>
        <p:txBody>
          <a:bodyPr/>
          <a:lstStyle/>
          <a:p>
            <a:r>
              <a:rPr lang="en-US" dirty="0" smtClean="0"/>
              <a:t>Processing.js</a:t>
            </a:r>
            <a:endParaRPr lang="en-US" dirty="0"/>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pic>
        <p:nvPicPr>
          <p:cNvPr id="4" name="Picture 3"/>
          <p:cNvPicPr>
            <a:picLocks noChangeAspect="1"/>
          </p:cNvPicPr>
          <p:nvPr/>
        </p:nvPicPr>
        <p:blipFill>
          <a:blip r:embed="rId3"/>
          <a:stretch>
            <a:fillRect/>
          </a:stretch>
        </p:blipFill>
        <p:spPr>
          <a:xfrm>
            <a:off x="6618363" y="982662"/>
            <a:ext cx="4857674" cy="5257800"/>
          </a:xfrm>
          <a:prstGeom prst="rect">
            <a:avLst/>
          </a:prstGeom>
        </p:spPr>
      </p:pic>
    </p:spTree>
    <p:extLst>
      <p:ext uri="{BB962C8B-B14F-4D97-AF65-F5344CB8AC3E}">
        <p14:creationId xmlns:p14="http://schemas.microsoft.com/office/powerpoint/2010/main" val="259184834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735860"/>
          </a:xfrm>
        </p:spPr>
        <p:txBody>
          <a:bodyPr/>
          <a:lstStyle/>
          <a:p>
            <a:pPr marL="0" indent="0">
              <a:lnSpc>
                <a:spcPct val="150000"/>
              </a:lnSpc>
              <a:buNone/>
            </a:pPr>
            <a:r>
              <a:rPr lang="en-US" dirty="0" smtClean="0"/>
              <a:t>Khan Academy </a:t>
            </a:r>
          </a:p>
          <a:p>
            <a:pPr marL="0" indent="0">
              <a:lnSpc>
                <a:spcPct val="150000"/>
              </a:lnSpc>
              <a:buNone/>
            </a:pPr>
            <a:r>
              <a:rPr lang="en-US" sz="2400" dirty="0">
                <a:hlinkClick r:id="rId2"/>
              </a:rPr>
              <a:t>https://</a:t>
            </a:r>
            <a:r>
              <a:rPr lang="en-US" sz="2400" dirty="0" smtClean="0">
                <a:hlinkClick r:id="rId2"/>
              </a:rPr>
              <a:t>www.khanacademy.org/hourofcode</a:t>
            </a:r>
            <a:endParaRPr lang="en-US" sz="2400" dirty="0" smtClean="0"/>
          </a:p>
        </p:txBody>
      </p:sp>
      <p:sp>
        <p:nvSpPr>
          <p:cNvPr id="6" name="Title 5"/>
          <p:cNvSpPr>
            <a:spLocks noGrp="1"/>
          </p:cNvSpPr>
          <p:nvPr>
            <p:ph type="title"/>
          </p:nvPr>
        </p:nvSpPr>
        <p:spPr/>
        <p:txBody>
          <a:bodyPr/>
          <a:lstStyle/>
          <a:p>
            <a:r>
              <a:rPr lang="en-US" dirty="0" smtClean="0"/>
              <a:t>Processing.js</a:t>
            </a:r>
            <a:endParaRPr lang="en-US" dirty="0"/>
          </a:p>
        </p:txBody>
      </p:sp>
      <p:pic>
        <p:nvPicPr>
          <p:cNvPr id="3" name="Picture 2"/>
          <p:cNvPicPr>
            <a:picLocks noChangeAspect="1"/>
          </p:cNvPicPr>
          <p:nvPr/>
        </p:nvPicPr>
        <p:blipFill>
          <a:blip r:embed="rId3"/>
          <a:stretch>
            <a:fillRect/>
          </a:stretch>
        </p:blipFill>
        <p:spPr>
          <a:xfrm>
            <a:off x="7056437" y="1212848"/>
            <a:ext cx="4680501" cy="4494213"/>
          </a:xfrm>
          <a:prstGeom prst="rect">
            <a:avLst/>
          </a:prstGeom>
        </p:spPr>
      </p:pic>
    </p:spTree>
    <p:extLst>
      <p:ext uri="{BB962C8B-B14F-4D97-AF65-F5344CB8AC3E}">
        <p14:creationId xmlns:p14="http://schemas.microsoft.com/office/powerpoint/2010/main" val="43356156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smtClean="0"/>
              <a:t>Javascript</a:t>
            </a:r>
            <a:r>
              <a:rPr lang="en-US" sz="3200" dirty="0" smtClean="0"/>
              <a:t> library for visualization</a:t>
            </a:r>
          </a:p>
          <a:p>
            <a:pPr marL="0" indent="0">
              <a:lnSpc>
                <a:spcPct val="100000"/>
              </a:lnSpc>
              <a:buNone/>
            </a:pPr>
            <a:endParaRPr lang="en-US" sz="3200" dirty="0" smtClean="0"/>
          </a:p>
          <a:p>
            <a:pPr marL="0" indent="0">
              <a:lnSpc>
                <a:spcPct val="100000"/>
              </a:lnSpc>
              <a:buNone/>
            </a:pPr>
            <a:r>
              <a:rPr lang="en-US" sz="3200" dirty="0" smtClean="0"/>
              <a:t>Used by New York Times visualization team</a:t>
            </a:r>
          </a:p>
          <a:p>
            <a:pPr marL="0" indent="0">
              <a:lnSpc>
                <a:spcPct val="100000"/>
              </a:lnSpc>
              <a:buNone/>
            </a:pPr>
            <a:endParaRPr lang="en-US" sz="3200" dirty="0" smtClean="0"/>
          </a:p>
          <a:p>
            <a:pPr marL="0" indent="0">
              <a:lnSpc>
                <a:spcPct val="100000"/>
              </a:lnSpc>
              <a:buNone/>
            </a:pPr>
            <a:r>
              <a:rPr lang="en-US" sz="3200" dirty="0" smtClean="0"/>
              <a:t>Powerful but complex</a:t>
            </a:r>
            <a:endParaRPr lang="en-US" sz="3200" dirty="0"/>
          </a:p>
        </p:txBody>
      </p:sp>
      <p:sp>
        <p:nvSpPr>
          <p:cNvPr id="6" name="Title 5"/>
          <p:cNvSpPr>
            <a:spLocks noGrp="1"/>
          </p:cNvSpPr>
          <p:nvPr>
            <p:ph type="title"/>
          </p:nvPr>
        </p:nvSpPr>
        <p:spPr/>
        <p:txBody>
          <a:bodyPr/>
          <a:lstStyle/>
          <a:p>
            <a:r>
              <a:rPr lang="en-US" dirty="0" smtClean="0"/>
              <a:t>d3.js</a:t>
            </a:r>
            <a:endParaRPr lang="en-US" dirty="0"/>
          </a:p>
        </p:txBody>
      </p:sp>
      <p:pic>
        <p:nvPicPr>
          <p:cNvPr id="2" name="Picture 1"/>
          <p:cNvPicPr>
            <a:picLocks noChangeAspect="1"/>
          </p:cNvPicPr>
          <p:nvPr/>
        </p:nvPicPr>
        <p:blipFill>
          <a:blip r:embed="rId2"/>
          <a:stretch>
            <a:fillRect/>
          </a:stretch>
        </p:blipFill>
        <p:spPr>
          <a:xfrm>
            <a:off x="4999037" y="1212849"/>
            <a:ext cx="6769448" cy="4191215"/>
          </a:xfrm>
          <a:prstGeom prst="rect">
            <a:avLst/>
          </a:prstGeom>
        </p:spPr>
      </p:pic>
    </p:spTree>
    <p:extLst>
      <p:ext uri="{BB962C8B-B14F-4D97-AF65-F5344CB8AC3E}">
        <p14:creationId xmlns:p14="http://schemas.microsoft.com/office/powerpoint/2010/main" val="226519448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smtClean="0"/>
              <a:t>Javascript</a:t>
            </a:r>
            <a:r>
              <a:rPr lang="en-US" sz="3200" dirty="0" smtClean="0"/>
              <a:t> library for visualization</a:t>
            </a:r>
          </a:p>
          <a:p>
            <a:pPr marL="0" indent="0">
              <a:lnSpc>
                <a:spcPct val="100000"/>
              </a:lnSpc>
              <a:buNone/>
            </a:pPr>
            <a:endParaRPr lang="en-US" sz="3200" dirty="0" smtClean="0"/>
          </a:p>
          <a:p>
            <a:pPr marL="0" indent="0">
              <a:lnSpc>
                <a:spcPct val="100000"/>
              </a:lnSpc>
              <a:buNone/>
            </a:pPr>
            <a:r>
              <a:rPr lang="en-US" sz="3200" dirty="0" smtClean="0"/>
              <a:t>Used by New York Times visualization team</a:t>
            </a:r>
          </a:p>
          <a:p>
            <a:pPr marL="0" indent="0">
              <a:lnSpc>
                <a:spcPct val="100000"/>
              </a:lnSpc>
              <a:buNone/>
            </a:pPr>
            <a:endParaRPr lang="en-US" sz="3200" dirty="0" smtClean="0"/>
          </a:p>
          <a:p>
            <a:pPr marL="0" indent="0">
              <a:lnSpc>
                <a:spcPct val="100000"/>
              </a:lnSpc>
              <a:buNone/>
            </a:pPr>
            <a:r>
              <a:rPr lang="en-US" sz="3200" dirty="0" smtClean="0"/>
              <a:t>Powerful but complex</a:t>
            </a:r>
            <a:endParaRPr lang="en-US" sz="3200" dirty="0"/>
          </a:p>
        </p:txBody>
      </p:sp>
      <p:sp>
        <p:nvSpPr>
          <p:cNvPr id="6" name="Title 5"/>
          <p:cNvSpPr>
            <a:spLocks noGrp="1"/>
          </p:cNvSpPr>
          <p:nvPr>
            <p:ph type="title"/>
          </p:nvPr>
        </p:nvSpPr>
        <p:spPr/>
        <p:txBody>
          <a:bodyPr/>
          <a:lstStyle/>
          <a:p>
            <a:r>
              <a:rPr lang="en-US" dirty="0" err="1" smtClean="0"/>
              <a:t>Javascript</a:t>
            </a:r>
            <a:r>
              <a:rPr lang="en-US" dirty="0" smtClean="0"/>
              <a:t> </a:t>
            </a:r>
            <a:r>
              <a:rPr lang="en-US" dirty="0" err="1" smtClean="0"/>
              <a:t>InfoVis</a:t>
            </a:r>
            <a:r>
              <a:rPr lang="en-US" dirty="0" smtClean="0"/>
              <a:t> Toolkit</a:t>
            </a:r>
            <a:endParaRPr lang="en-US" dirty="0"/>
          </a:p>
        </p:txBody>
      </p:sp>
      <p:pic>
        <p:nvPicPr>
          <p:cNvPr id="3" name="Picture 2"/>
          <p:cNvPicPr>
            <a:picLocks noChangeAspect="1"/>
          </p:cNvPicPr>
          <p:nvPr/>
        </p:nvPicPr>
        <p:blipFill>
          <a:blip r:embed="rId2"/>
          <a:stretch>
            <a:fillRect/>
          </a:stretch>
        </p:blipFill>
        <p:spPr>
          <a:xfrm>
            <a:off x="5938200" y="1212849"/>
            <a:ext cx="5931773" cy="4025718"/>
          </a:xfrm>
          <a:prstGeom prst="rect">
            <a:avLst/>
          </a:prstGeom>
        </p:spPr>
      </p:pic>
    </p:spTree>
    <p:extLst>
      <p:ext uri="{BB962C8B-B14F-4D97-AF65-F5344CB8AC3E}">
        <p14:creationId xmlns:p14="http://schemas.microsoft.com/office/powerpoint/2010/main" val="1823666913"/>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135062"/>
            <a:ext cx="7315203" cy="4800600"/>
          </a:xfrm>
        </p:spPr>
        <p:txBody>
          <a:bodyPr/>
          <a:lstStyle/>
          <a:p>
            <a:r>
              <a:rPr lang="en-US" dirty="0" smtClean="0">
                <a:solidFill>
                  <a:schemeClr val="tx1">
                    <a:lumMod val="75000"/>
                  </a:schemeClr>
                </a:solidFill>
              </a:rPr>
              <a:t>Explore data with Excel charts</a:t>
            </a:r>
          </a:p>
          <a:p>
            <a:r>
              <a:rPr lang="en-US" dirty="0" smtClean="0">
                <a:solidFill>
                  <a:schemeClr val="tx1">
                    <a:lumMod val="75000"/>
                  </a:schemeClr>
                </a:solidFill>
              </a:rPr>
              <a:t>Excel helpers for color visualization</a:t>
            </a:r>
          </a:p>
          <a:p>
            <a:r>
              <a:rPr lang="en-US" dirty="0" smtClean="0">
                <a:solidFill>
                  <a:schemeClr val="tx1">
                    <a:lumMod val="75000"/>
                  </a:schemeClr>
                </a:solidFill>
              </a:rPr>
              <a:t>Google Maps for mapping vis</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Lab 3</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28750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7" y="1212849"/>
            <a:ext cx="5023598" cy="3808413"/>
          </a:xfrm>
          <a:prstGeom prst="rect">
            <a:avLst/>
          </a:prstGeom>
        </p:spPr>
      </p:pic>
      <p:sp>
        <p:nvSpPr>
          <p:cNvPr id="5" name="Text Placeholder 4"/>
          <p:cNvSpPr>
            <a:spLocks noGrp="1"/>
          </p:cNvSpPr>
          <p:nvPr>
            <p:ph type="body" sz="quarter" idx="10"/>
          </p:nvPr>
        </p:nvSpPr>
        <p:spPr>
          <a:xfrm>
            <a:off x="5532437" y="1212850"/>
            <a:ext cx="6781800" cy="5096780"/>
          </a:xfrm>
        </p:spPr>
        <p:txBody>
          <a:bodyPr/>
          <a:lstStyle/>
          <a:p>
            <a:pPr marL="0" indent="0">
              <a:buNone/>
            </a:pPr>
            <a:r>
              <a:rPr lang="en-US" dirty="0" smtClean="0"/>
              <a:t>The question primes your viewer</a:t>
            </a:r>
          </a:p>
          <a:p>
            <a:pPr marL="0" indent="0">
              <a:buNone/>
            </a:pPr>
            <a:endParaRPr lang="en-US" dirty="0"/>
          </a:p>
          <a:p>
            <a:pPr marL="0" indent="0">
              <a:buNone/>
            </a:pPr>
            <a:r>
              <a:rPr lang="en-US" dirty="0" smtClean="0"/>
              <a:t>Visualizations don’t exist on their own</a:t>
            </a:r>
          </a:p>
          <a:p>
            <a:pPr marL="0" indent="0">
              <a:buNone/>
            </a:pPr>
            <a:endParaRPr lang="en-US" dirty="0"/>
          </a:p>
          <a:p>
            <a:pPr marL="0" indent="0">
              <a:buNone/>
            </a:pPr>
            <a:r>
              <a:rPr lang="en-US" dirty="0"/>
              <a:t>David </a:t>
            </a:r>
            <a:r>
              <a:rPr lang="en-US" dirty="0" smtClean="0"/>
              <a:t>McCandless</a:t>
            </a:r>
          </a:p>
          <a:p>
            <a:pPr marL="0" indent="0">
              <a:buNone/>
            </a:pPr>
            <a:r>
              <a:rPr lang="en-US" sz="3200" dirty="0" smtClean="0">
                <a:hlinkClick r:id="rId3"/>
              </a:rPr>
              <a:t>http://informationisbeautiful.net</a:t>
            </a:r>
            <a:endParaRPr lang="en-US" sz="3200" dirty="0" smtClean="0"/>
          </a:p>
        </p:txBody>
      </p:sp>
      <p:sp>
        <p:nvSpPr>
          <p:cNvPr id="4" name="Title 3"/>
          <p:cNvSpPr>
            <a:spLocks noGrp="1"/>
          </p:cNvSpPr>
          <p:nvPr>
            <p:ph type="title"/>
          </p:nvPr>
        </p:nvSpPr>
        <p:spPr/>
        <p:txBody>
          <a:bodyPr/>
          <a:lstStyle/>
          <a:p>
            <a:r>
              <a:rPr lang="en-US" dirty="0" smtClean="0"/>
              <a:t>Work Your Way To The Question</a:t>
            </a:r>
            <a:endParaRPr lang="en-US" dirty="0"/>
          </a:p>
        </p:txBody>
      </p:sp>
    </p:spTree>
    <p:extLst>
      <p:ext uri="{BB962C8B-B14F-4D97-AF65-F5344CB8AC3E}">
        <p14:creationId xmlns:p14="http://schemas.microsoft.com/office/powerpoint/2010/main" val="36268021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271939"/>
          </a:xfrm>
        </p:spPr>
        <p:txBody>
          <a:bodyPr/>
          <a:lstStyle/>
          <a:p>
            <a:pPr marL="0" indent="0">
              <a:lnSpc>
                <a:spcPct val="150000"/>
              </a:lnSpc>
              <a:buNone/>
            </a:pPr>
            <a:r>
              <a:rPr lang="en-US" sz="3200" dirty="0" smtClean="0"/>
              <a:t>Size – Comparing similar values</a:t>
            </a:r>
          </a:p>
          <a:p>
            <a:pPr marL="0" indent="0">
              <a:lnSpc>
                <a:spcPct val="150000"/>
              </a:lnSpc>
              <a:buNone/>
            </a:pPr>
            <a:r>
              <a:rPr lang="en-US" sz="3200" dirty="0" smtClean="0"/>
              <a:t>Color – comparing disparate values</a:t>
            </a:r>
          </a:p>
          <a:p>
            <a:pPr marL="0" indent="0">
              <a:lnSpc>
                <a:spcPct val="150000"/>
              </a:lnSpc>
              <a:buNone/>
            </a:pPr>
            <a:r>
              <a:rPr lang="en-US" sz="3200" dirty="0" smtClean="0"/>
              <a:t>Location – Values related to places</a:t>
            </a:r>
          </a:p>
          <a:p>
            <a:pPr marL="0" indent="0">
              <a:lnSpc>
                <a:spcPct val="150000"/>
              </a:lnSpc>
              <a:buNone/>
            </a:pPr>
            <a:r>
              <a:rPr lang="en-US" sz="3200" dirty="0" smtClean="0"/>
              <a:t>Networks – connections between entities</a:t>
            </a:r>
          </a:p>
          <a:p>
            <a:pPr marL="0" indent="0">
              <a:lnSpc>
                <a:spcPct val="150000"/>
              </a:lnSpc>
              <a:buNone/>
            </a:pPr>
            <a:r>
              <a:rPr lang="en-US" sz="3200" dirty="0" smtClean="0"/>
              <a:t>Time – values changing over time</a:t>
            </a:r>
          </a:p>
        </p:txBody>
      </p:sp>
      <p:sp>
        <p:nvSpPr>
          <p:cNvPr id="6" name="Title 5"/>
          <p:cNvSpPr>
            <a:spLocks noGrp="1"/>
          </p:cNvSpPr>
          <p:nvPr>
            <p:ph type="title"/>
          </p:nvPr>
        </p:nvSpPr>
        <p:spPr/>
        <p:txBody>
          <a:bodyPr/>
          <a:lstStyle/>
          <a:p>
            <a:r>
              <a:rPr lang="en-US" dirty="0" smtClean="0"/>
              <a:t>The Question Will Drive the Visual Style</a:t>
            </a:r>
            <a:endParaRPr lang="en-US" dirty="0"/>
          </a:p>
        </p:txBody>
      </p:sp>
    </p:spTree>
    <p:extLst>
      <p:ext uri="{BB962C8B-B14F-4D97-AF65-F5344CB8AC3E}">
        <p14:creationId xmlns:p14="http://schemas.microsoft.com/office/powerpoint/2010/main" val="266999693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ata visualization styles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782848"/>
          </a:xfrm>
        </p:spPr>
        <p:txBody>
          <a:bodyPr/>
          <a:lstStyle/>
          <a:p>
            <a:pPr marL="0" indent="0">
              <a:lnSpc>
                <a:spcPct val="150000"/>
              </a:lnSpc>
              <a:buNone/>
            </a:pPr>
            <a:r>
              <a:rPr lang="en-US" sz="3600" dirty="0" smtClean="0"/>
              <a:t>Size</a:t>
            </a:r>
          </a:p>
          <a:p>
            <a:pPr marL="0" indent="0">
              <a:lnSpc>
                <a:spcPct val="150000"/>
              </a:lnSpc>
              <a:buNone/>
            </a:pPr>
            <a:r>
              <a:rPr lang="en-US" sz="3600" dirty="0" smtClean="0"/>
              <a:t>Color</a:t>
            </a:r>
          </a:p>
          <a:p>
            <a:pPr marL="0" indent="0">
              <a:lnSpc>
                <a:spcPct val="150000"/>
              </a:lnSpc>
              <a:buNone/>
            </a:pPr>
            <a:r>
              <a:rPr lang="en-US" sz="3600" dirty="0" smtClean="0"/>
              <a:t>Location</a:t>
            </a:r>
          </a:p>
          <a:p>
            <a:pPr marL="0" indent="0">
              <a:lnSpc>
                <a:spcPct val="150000"/>
              </a:lnSpc>
              <a:buNone/>
            </a:pPr>
            <a:r>
              <a:rPr lang="en-US" sz="3600" dirty="0" smtClean="0"/>
              <a:t>Networks</a:t>
            </a:r>
          </a:p>
          <a:p>
            <a:pPr marL="0" indent="0">
              <a:lnSpc>
                <a:spcPct val="150000"/>
              </a:lnSpc>
              <a:buNone/>
            </a:pPr>
            <a:r>
              <a:rPr lang="en-US" sz="3600" dirty="0" smtClean="0"/>
              <a:t>Time</a:t>
            </a:r>
          </a:p>
        </p:txBody>
      </p:sp>
      <p:sp>
        <p:nvSpPr>
          <p:cNvPr id="6" name="Title 5"/>
          <p:cNvSpPr>
            <a:spLocks noGrp="1"/>
          </p:cNvSpPr>
          <p:nvPr>
            <p:ph type="title"/>
          </p:nvPr>
        </p:nvSpPr>
        <p:spPr/>
        <p:txBody>
          <a:bodyPr/>
          <a:lstStyle/>
          <a:p>
            <a:r>
              <a:rPr lang="en-US" dirty="0" smtClean="0"/>
              <a:t>Applying a Visual Metric</a:t>
            </a:r>
            <a:endParaRPr lang="en-US" dirty="0"/>
          </a:p>
        </p:txBody>
      </p:sp>
    </p:spTree>
    <p:extLst>
      <p:ext uri="{BB962C8B-B14F-4D97-AF65-F5344CB8AC3E}">
        <p14:creationId xmlns:p14="http://schemas.microsoft.com/office/powerpoint/2010/main" val="421016521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sp>
        <p:nvSpPr>
          <p:cNvPr id="12" name="Oval 11"/>
          <p:cNvSpPr/>
          <p:nvPr/>
        </p:nvSpPr>
        <p:spPr>
          <a:xfrm>
            <a:off x="3779837" y="3421062"/>
            <a:ext cx="914400" cy="9144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Segoe WP" pitchFamily="34" charset="0"/>
              </a:rPr>
              <a:t>1</a:t>
            </a:r>
            <a:endParaRPr lang="en-US" sz="4000" dirty="0">
              <a:latin typeface="Segoe WP" pitchFamily="34" charset="0"/>
            </a:endParaRPr>
          </a:p>
        </p:txBody>
      </p:sp>
      <p:sp>
        <p:nvSpPr>
          <p:cNvPr id="13" name="Oval 12"/>
          <p:cNvSpPr/>
          <p:nvPr/>
        </p:nvSpPr>
        <p:spPr>
          <a:xfrm>
            <a:off x="8732837" y="2396934"/>
            <a:ext cx="2039112" cy="2048256"/>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Segoe WP" pitchFamily="34" charset="0"/>
              </a:rPr>
              <a:t>5</a:t>
            </a:r>
            <a:endParaRPr lang="en-US" sz="6600" dirty="0">
              <a:latin typeface="Segoe WP" pitchFamily="34" charset="0"/>
            </a:endParaRPr>
          </a:p>
        </p:txBody>
      </p:sp>
      <p:sp>
        <p:nvSpPr>
          <p:cNvPr id="14" name="Oval 13"/>
          <p:cNvSpPr/>
          <p:nvPr/>
        </p:nvSpPr>
        <p:spPr>
          <a:xfrm>
            <a:off x="2408237" y="3954462"/>
            <a:ext cx="9144000" cy="91440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latin typeface="Segoe WP" pitchFamily="34" charset="0"/>
            </a:endParaRPr>
          </a:p>
        </p:txBody>
      </p:sp>
      <p:sp>
        <p:nvSpPr>
          <p:cNvPr id="15" name="TextBox 14"/>
          <p:cNvSpPr txBox="1"/>
          <p:nvPr/>
        </p:nvSpPr>
        <p:spPr>
          <a:xfrm>
            <a:off x="5913437" y="3954462"/>
            <a:ext cx="2438400" cy="1569660"/>
          </a:xfrm>
          <a:prstGeom prst="rect">
            <a:avLst/>
          </a:prstGeom>
          <a:noFill/>
        </p:spPr>
        <p:txBody>
          <a:bodyPr wrap="square" rtlCol="0">
            <a:spAutoFit/>
          </a:bodyPr>
          <a:lstStyle/>
          <a:p>
            <a:r>
              <a:rPr lang="en-US" sz="9600" dirty="0" smtClean="0">
                <a:solidFill>
                  <a:schemeClr val="bg1"/>
                </a:solidFill>
                <a:latin typeface="Segoe WP" pitchFamily="34" charset="0"/>
              </a:rPr>
              <a:t>100</a:t>
            </a:r>
            <a:endParaRPr lang="en-US" sz="9600" dirty="0">
              <a:solidFill>
                <a:schemeClr val="bg1"/>
              </a:solidFill>
              <a:latin typeface="Segoe WP" pitchFamily="34" charset="0"/>
            </a:endParaRPr>
          </a:p>
        </p:txBody>
      </p:sp>
    </p:spTree>
    <p:extLst>
      <p:ext uri="{BB962C8B-B14F-4D97-AF65-F5344CB8AC3E}">
        <p14:creationId xmlns:p14="http://schemas.microsoft.com/office/powerpoint/2010/main" val="214951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2000"/>
                            </p:stCondLst>
                            <p:childTnLst>
                              <p:par>
                                <p:cTn id="13" presetID="42"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300"/>
                                        <p:tgtEl>
                                          <p:spTgt spid="14"/>
                                        </p:tgtEl>
                                      </p:cBhvr>
                                    </p:animEffect>
                                    <p:anim calcmode="lin" valueType="num">
                                      <p:cBhvr>
                                        <p:cTn id="16" dur="300" fill="hold"/>
                                        <p:tgtEl>
                                          <p:spTgt spid="14"/>
                                        </p:tgtEl>
                                        <p:attrNameLst>
                                          <p:attrName>ppt_x</p:attrName>
                                        </p:attrNameLst>
                                      </p:cBhvr>
                                      <p:tavLst>
                                        <p:tav tm="0">
                                          <p:val>
                                            <p:strVal val="#ppt_x"/>
                                          </p:val>
                                        </p:tav>
                                        <p:tav tm="100000">
                                          <p:val>
                                            <p:strVal val="#ppt_x"/>
                                          </p:val>
                                        </p:tav>
                                      </p:tavLst>
                                    </p:anim>
                                    <p:anim calcmode="lin" valueType="num">
                                      <p:cBhvr>
                                        <p:cTn id="17" dur="3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00"/>
                                        <p:tgtEl>
                                          <p:spTgt spid="15"/>
                                        </p:tgtEl>
                                      </p:cBhvr>
                                    </p:animEffect>
                                    <p:anim calcmode="lin" valueType="num">
                                      <p:cBhvr>
                                        <p:cTn id="21" dur="300" fill="hold"/>
                                        <p:tgtEl>
                                          <p:spTgt spid="15"/>
                                        </p:tgtEl>
                                        <p:attrNameLst>
                                          <p:attrName>ppt_x</p:attrName>
                                        </p:attrNameLst>
                                      </p:cBhvr>
                                      <p:tavLst>
                                        <p:tav tm="0">
                                          <p:val>
                                            <p:strVal val="#ppt_x"/>
                                          </p:val>
                                        </p:tav>
                                        <p:tav tm="100000">
                                          <p:val>
                                            <p:strVal val="#ppt_x"/>
                                          </p:val>
                                        </p:tav>
                                      </p:tavLst>
                                    </p:anim>
                                    <p:anim calcmode="lin" valueType="num">
                                      <p:cBhvr>
                                        <p:cTn id="22"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12a172fe-0250-434a-85cf-03b10810c5e5"/>
    <ds:schemaRef ds:uri="http://schemas.microsoft.com/office/2006/documentManagement/types"/>
    <ds:schemaRef ds:uri="http://purl.org/dc/elements/1.1/"/>
    <ds:schemaRef ds:uri="http://schemas.microsoft.com/office/infopath/2007/PartnerControls"/>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16136</TotalTime>
  <Words>1558</Words>
  <Application>Microsoft Office PowerPoint</Application>
  <PresentationFormat>Custom</PresentationFormat>
  <Paragraphs>193</Paragraphs>
  <Slides>49</Slides>
  <Notes>8</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49</vt:i4>
      </vt:variant>
    </vt:vector>
  </HeadingPairs>
  <TitlesOfParts>
    <vt:vector size="60" baseType="lpstr">
      <vt:lpstr>Arial</vt:lpstr>
      <vt:lpstr>Avenir LT Pro 45 Book</vt:lpstr>
      <vt:lpstr>Consolas</vt:lpstr>
      <vt:lpstr>ＭＳ Ｐゴシック</vt:lpstr>
      <vt:lpstr>Segoe UI</vt:lpstr>
      <vt:lpstr>Segoe UI Black</vt:lpstr>
      <vt:lpstr>Segoe UI Light</vt:lpstr>
      <vt:lpstr>Segoe WP</vt:lpstr>
      <vt:lpstr>5-30629_Build_Template_WHITE</vt:lpstr>
      <vt:lpstr>LIGHT COLOR TEMPLATE</vt:lpstr>
      <vt:lpstr>5-30629_Build_Template_DARK BLUE</vt:lpstr>
      <vt:lpstr>Information Visualization  Session 3: Understand Your Story  </vt:lpstr>
      <vt:lpstr>  Speaker</vt:lpstr>
      <vt:lpstr>  Agenda</vt:lpstr>
      <vt:lpstr>refine the question based on data</vt:lpstr>
      <vt:lpstr>Work Your Way To The Question</vt:lpstr>
      <vt:lpstr>The Question Will Drive the Visual Style</vt:lpstr>
      <vt:lpstr>data visualization styles</vt:lpstr>
      <vt:lpstr>Applying a Visual Metric</vt:lpstr>
      <vt:lpstr>Visual Metric - Size</vt:lpstr>
      <vt:lpstr>Visual Metric - Size</vt:lpstr>
      <vt:lpstr>Ways to Show Size</vt:lpstr>
      <vt:lpstr>Ways to Show Size</vt:lpstr>
      <vt:lpstr>Size tools</vt:lpstr>
      <vt:lpstr>Visual Metric – Color</vt:lpstr>
      <vt:lpstr>Visual Metric – Color</vt:lpstr>
      <vt:lpstr>Picking the right range</vt:lpstr>
      <vt:lpstr>Picking the right range</vt:lpstr>
      <vt:lpstr>Picking the right range</vt:lpstr>
      <vt:lpstr>Picking the right range</vt:lpstr>
      <vt:lpstr>Visual Metric – Color</vt:lpstr>
      <vt:lpstr>PowerPoint Presentation</vt:lpstr>
      <vt:lpstr>PowerPoint Presentation</vt:lpstr>
      <vt:lpstr>Color Metric Tools</vt:lpstr>
      <vt:lpstr>Visual Metric - Locations</vt:lpstr>
      <vt:lpstr>Visual Metric - Locations</vt:lpstr>
      <vt:lpstr>Visual Metric - Locations</vt:lpstr>
      <vt:lpstr>Visual Metric - Locations</vt:lpstr>
      <vt:lpstr>Visual Metric - Locations</vt:lpstr>
      <vt:lpstr>Google Maps Demo</vt:lpstr>
      <vt:lpstr>Visual Metric - Networks</vt:lpstr>
      <vt:lpstr>Visual Metric - Networks</vt:lpstr>
      <vt:lpstr>Visual Metric - Networks</vt:lpstr>
      <vt:lpstr>Visual Metric - Networks</vt:lpstr>
      <vt:lpstr>Visual Metric - Networks</vt:lpstr>
      <vt:lpstr>Visual Metric - Networks</vt:lpstr>
      <vt:lpstr>Visual Metric - Networks</vt:lpstr>
      <vt:lpstr>Visual Metric - Time</vt:lpstr>
      <vt:lpstr>Visual Metric - Time</vt:lpstr>
      <vt:lpstr>Using Multiple Metrics</vt:lpstr>
      <vt:lpstr>technology and algorithms</vt:lpstr>
      <vt:lpstr>Excel + Photoshop</vt:lpstr>
      <vt:lpstr>Processing</vt:lpstr>
      <vt:lpstr>Processing</vt:lpstr>
      <vt:lpstr>Processing.js</vt:lpstr>
      <vt:lpstr>Processing.js</vt:lpstr>
      <vt:lpstr>Processing.js</vt:lpstr>
      <vt:lpstr>d3.js</vt:lpstr>
      <vt:lpstr>Javascript InfoVis Toolkit</vt:lpstr>
      <vt:lpstr>Lab 3</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81</cp:revision>
  <dcterms:created xsi:type="dcterms:W3CDTF">2015-04-24T00:11:16Z</dcterms:created>
  <dcterms:modified xsi:type="dcterms:W3CDTF">2015-11-06T14:41:49Z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